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2" r:id="rId3"/>
    <p:sldId id="441" r:id="rId4"/>
    <p:sldId id="399" r:id="rId5"/>
    <p:sldId id="472" r:id="rId6"/>
    <p:sldId id="473" r:id="rId7"/>
    <p:sldId id="474" r:id="rId8"/>
    <p:sldId id="468" r:id="rId9"/>
    <p:sldId id="408" r:id="rId10"/>
    <p:sldId id="469" r:id="rId11"/>
    <p:sldId id="470" r:id="rId12"/>
    <p:sldId id="455" r:id="rId13"/>
    <p:sldId id="459" r:id="rId14"/>
    <p:sldId id="462" r:id="rId15"/>
    <p:sldId id="471" r:id="rId16"/>
    <p:sldId id="465" r:id="rId17"/>
    <p:sldId id="466" r:id="rId18"/>
    <p:sldId id="467" r:id="rId19"/>
    <p:sldId id="454" r:id="rId20"/>
    <p:sldId id="475" r:id="rId21"/>
  </p:sldIdLst>
  <p:sldSz cx="9144000" cy="6858000" type="screen4x3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5DFB8D-8092-4730-9FCD-536B6FEA2ABA}">
          <p14:sldIdLst>
            <p14:sldId id="256"/>
            <p14:sldId id="442"/>
            <p14:sldId id="441"/>
            <p14:sldId id="399"/>
            <p14:sldId id="472"/>
            <p14:sldId id="473"/>
            <p14:sldId id="474"/>
            <p14:sldId id="468"/>
            <p14:sldId id="408"/>
            <p14:sldId id="469"/>
            <p14:sldId id="470"/>
          </p14:sldIdLst>
        </p14:section>
        <p14:section name="Section sans titre" id="{62FC6370-D5ED-4AE9-9F0B-AF1FF4EC978A}">
          <p14:sldIdLst>
            <p14:sldId id="455"/>
            <p14:sldId id="459"/>
            <p14:sldId id="462"/>
            <p14:sldId id="471"/>
            <p14:sldId id="465"/>
            <p14:sldId id="466"/>
            <p14:sldId id="467"/>
            <p14:sldId id="454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657" userDrawn="1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39" userDrawn="1">
          <p15:clr>
            <a:srgbClr val="A4A3A4"/>
          </p15:clr>
        </p15:guide>
        <p15:guide id="5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03A"/>
    <a:srgbClr val="A1CE6A"/>
    <a:srgbClr val="B8DED8"/>
    <a:srgbClr val="FFFFCC"/>
    <a:srgbClr val="1D2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53692" autoAdjust="0"/>
  </p:normalViewPr>
  <p:slideViewPr>
    <p:cSldViewPr showGuides="1">
      <p:cViewPr varScale="1">
        <p:scale>
          <a:sx n="35" d="100"/>
          <a:sy n="35" d="100"/>
        </p:scale>
        <p:origin x="312" y="44"/>
      </p:cViewPr>
      <p:guideLst>
        <p:guide orient="horz" pos="1389"/>
        <p:guide pos="657"/>
        <p:guide orient="horz" pos="3929"/>
        <p:guide pos="5239"/>
        <p:guide orient="horz" pos="1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le\Documents\BUREAU\Dependance\graphique%20SPA%20jeunes%20WEB%20Binaire%20avril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le\Documents\BUREAU\Dependance\graphique%20SPA%20jeunes%20WEB%20Binaire%20avril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le\Documents\BUREAU\Dependance\graphique%20SPA%20jeunes%20WEB%20Binaire%20avril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le\Documents\BUREAU\Dependance\graphique%20SPA%20jeunes%20WEB%20Binaire%20avril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le\Documents\BUREAU\Dependance\graphique%20SPA%20jeunes%20WEB%20Binaire%20avril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le\Documents\BUREAU\Dependance\graphique%20SPA%20jeunes%20WEB%20Binaire%20avril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7596787018928E-2"/>
          <c:y val="0.14494776647940064"/>
          <c:w val="0.6837780778615612"/>
          <c:h val="0.84647773973643203"/>
        </c:manualLayout>
      </c:layout>
      <c:pieChart>
        <c:varyColors val="1"/>
        <c:ser>
          <c:idx val="0"/>
          <c:order val="0"/>
          <c:tx>
            <c:strRef>
              <c:f>CIGARETTE!$C$6</c:f>
              <c:strCache>
                <c:ptCount val="1"/>
                <c:pt idx="0">
                  <c:v>Cigarette traditionnelle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6-47FF-BB4E-4429F99AB5F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6-47FF-BB4E-4429F99AB5F5}"/>
              </c:ext>
            </c:extLst>
          </c:dPt>
          <c:dLbls>
            <c:dLbl>
              <c:idx val="0"/>
              <c:layout>
                <c:manualLayout>
                  <c:x val="-0.15613567739334472"/>
                  <c:y val="0.17027255146091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87317929971258"/>
                      <c:h val="0.123094519152478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56-47FF-BB4E-4429F99AB5F5}"/>
                </c:ext>
              </c:extLst>
            </c:dLbl>
            <c:dLbl>
              <c:idx val="1"/>
              <c:layout>
                <c:manualLayout>
                  <c:x val="5.3044020327646407E-2"/>
                  <c:y val="-0.29934435504615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56-47FF-BB4E-4429F99AB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CIGARETTE!$B$7:$B$8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CIGARETTE!$C$7:$C$8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6-47FF-BB4E-4429F99AB5F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200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200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72900507318541719"/>
          <c:y val="0.3816777246129156"/>
          <c:w val="0.26797075855629648"/>
          <c:h val="0.34772790153367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1405208964264"/>
          <c:y val="0.13773399228882291"/>
          <c:w val="0.77811706968581595"/>
          <c:h val="0.73567442845282804"/>
        </c:manualLayout>
      </c:layout>
      <c:pieChart>
        <c:varyColors val="1"/>
        <c:ser>
          <c:idx val="0"/>
          <c:order val="0"/>
          <c:tx>
            <c:strRef>
              <c:f>CIGARETTE!$C$11</c:f>
              <c:strCache>
                <c:ptCount val="1"/>
                <c:pt idx="0">
                  <c:v>Cigarette électronique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5-43AA-85DD-B0FC0DF054C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5-43AA-85DD-B0FC0DF054C2}"/>
              </c:ext>
            </c:extLst>
          </c:dPt>
          <c:dLbls>
            <c:dLbl>
              <c:idx val="0"/>
              <c:layout>
                <c:manualLayout>
                  <c:x val="-0.19513798940812865"/>
                  <c:y val="0.146836576082312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5-43AA-85DD-B0FC0DF054C2}"/>
                </c:ext>
              </c:extLst>
            </c:dLbl>
            <c:dLbl>
              <c:idx val="1"/>
              <c:layout>
                <c:manualLayout>
                  <c:x val="0.26419543710882298"/>
                  <c:y val="-0.194397547036330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C5-43AA-85DD-B0FC0DF05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CIGARETTE!$B$12:$B$13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CIGARETTE!$C$12:$C$13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5-43AA-85DD-B0FC0DF054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7596787018928E-2"/>
          <c:y val="0.14494776647940064"/>
          <c:w val="0.6837780778615612"/>
          <c:h val="0.84647773973643203"/>
        </c:manualLayout>
      </c:layout>
      <c:pieChart>
        <c:varyColors val="1"/>
        <c:ser>
          <c:idx val="0"/>
          <c:order val="0"/>
          <c:tx>
            <c:strRef>
              <c:f>CANNABIS!$C$6</c:f>
              <c:strCache>
                <c:ptCount val="1"/>
                <c:pt idx="0">
                  <c:v>1er cycle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B1-4565-8223-3AAF3E13A71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B1-4565-8223-3AAF3E13A71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B1-4565-8223-3AAF3E13A715}"/>
              </c:ext>
            </c:extLst>
          </c:dPt>
          <c:dLbls>
            <c:dLbl>
              <c:idx val="0"/>
              <c:layout>
                <c:manualLayout>
                  <c:x val="-3.772487306170632E-2"/>
                  <c:y val="-0.257234813525014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1-4565-8223-3AAF3E13A715}"/>
                </c:ext>
              </c:extLst>
            </c:dLbl>
            <c:dLbl>
              <c:idx val="1"/>
              <c:layout>
                <c:manualLayout>
                  <c:x val="-6.446858267153667E-2"/>
                  <c:y val="2.03441680276706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B1-4565-8223-3AAF3E13A715}"/>
                </c:ext>
              </c:extLst>
            </c:dLbl>
            <c:dLbl>
              <c:idx val="2"/>
              <c:layout>
                <c:manualLayout>
                  <c:x val="0.10654002069997594"/>
                  <c:y val="6.44876199838367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B1-4565-8223-3AAF3E13A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CANNABIS!$B$7:$B$9</c:f>
              <c:strCache>
                <c:ptCount val="3"/>
                <c:pt idx="0">
                  <c:v>Aucune consommation</c:v>
                </c:pt>
                <c:pt idx="1">
                  <c:v>Consommation faible </c:v>
                </c:pt>
                <c:pt idx="2">
                  <c:v>Consommation 
élevée</c:v>
                </c:pt>
              </c:strCache>
            </c:strRef>
          </c:cat>
          <c:val>
            <c:numRef>
              <c:f>CANNABIS!$C$7:$C$9</c:f>
              <c:numCache>
                <c:formatCode>0%</c:formatCode>
                <c:ptCount val="3"/>
                <c:pt idx="0">
                  <c:v>0.97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B1-4565-8223-3AAF3E13A71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9787034261739"/>
          <c:y val="0.20161335514540518"/>
          <c:w val="0.36353396639595215"/>
          <c:h val="0.73358001319256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0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3495938747301"/>
          <c:y val="0.15265240939778049"/>
          <c:w val="0.78206184286135827"/>
          <c:h val="0.73940403273006738"/>
        </c:manualLayout>
      </c:layout>
      <c:pieChart>
        <c:varyColors val="1"/>
        <c:ser>
          <c:idx val="0"/>
          <c:order val="0"/>
          <c:tx>
            <c:strRef>
              <c:f>CANNABIS!$C$11</c:f>
              <c:strCache>
                <c:ptCount val="1"/>
                <c:pt idx="0">
                  <c:v>2e cycle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B-422A-A851-E792A149EDF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B-422A-A851-E792A149EDF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4B-422A-A851-E792A149EDFE}"/>
              </c:ext>
            </c:extLst>
          </c:dPt>
          <c:dLbls>
            <c:dLbl>
              <c:idx val="0"/>
              <c:layout>
                <c:manualLayout>
                  <c:x val="-0.32085759990060414"/>
                  <c:y val="-0.2433170336900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4B-422A-A851-E792A149EDFE}"/>
                </c:ext>
              </c:extLst>
            </c:dLbl>
            <c:dLbl>
              <c:idx val="1"/>
              <c:layout>
                <c:manualLayout>
                  <c:x val="0.19077047321747503"/>
                  <c:y val="0.10965154042935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4B-422A-A851-E792A149EDFE}"/>
                </c:ext>
              </c:extLst>
            </c:dLbl>
            <c:dLbl>
              <c:idx val="2"/>
              <c:layout>
                <c:manualLayout>
                  <c:x val="7.6743232539719514E-2"/>
                  <c:y val="0.14251346548662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4B-422A-A851-E792A149E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CANNABIS!$B$12:$B$14</c:f>
              <c:strCache>
                <c:ptCount val="3"/>
                <c:pt idx="0">
                  <c:v>Aucune consommation</c:v>
                </c:pt>
                <c:pt idx="1">
                  <c:v>Consommation faible </c:v>
                </c:pt>
                <c:pt idx="2">
                  <c:v>Consommation 
élevée</c:v>
                </c:pt>
              </c:strCache>
            </c:strRef>
          </c:cat>
          <c:val>
            <c:numRef>
              <c:f>CANNABIS!$C$12:$C$14</c:f>
              <c:numCache>
                <c:formatCode>0%</c:formatCode>
                <c:ptCount val="3"/>
                <c:pt idx="0">
                  <c:v>0.78</c:v>
                </c:pt>
                <c:pt idx="1">
                  <c:v>0.14000000000000001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4B-422A-A851-E792A149ED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7596787018928E-2"/>
          <c:y val="0.14494776647940064"/>
          <c:w val="0.6837780778615612"/>
          <c:h val="0.84647773973643203"/>
        </c:manualLayout>
      </c:layout>
      <c:pieChart>
        <c:varyColors val="1"/>
        <c:ser>
          <c:idx val="0"/>
          <c:order val="0"/>
          <c:tx>
            <c:strRef>
              <c:f>ALCOOL!$C$6</c:f>
              <c:strCache>
                <c:ptCount val="1"/>
                <c:pt idx="0">
                  <c:v>1er cycle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38-4B7E-8724-1117F7AE16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38-4B7E-8724-1117F7AE160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38-4B7E-8724-1117F7AE160A}"/>
              </c:ext>
            </c:extLst>
          </c:dPt>
          <c:dLbls>
            <c:dLbl>
              <c:idx val="0"/>
              <c:layout>
                <c:manualLayout>
                  <c:x val="-0.17879426334506821"/>
                  <c:y val="-0.22293676312968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38-4B7E-8724-1117F7AE160A}"/>
                </c:ext>
              </c:extLst>
            </c:dLbl>
            <c:dLbl>
              <c:idx val="1"/>
              <c:layout>
                <c:manualLayout>
                  <c:x val="9.4803328764791778E-2"/>
                  <c:y val="0.178972242617582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38-4B7E-8724-1117F7AE160A}"/>
                </c:ext>
              </c:extLst>
            </c:dLbl>
            <c:dLbl>
              <c:idx val="2"/>
              <c:layout>
                <c:manualLayout>
                  <c:x val="0.10654002069997594"/>
                  <c:y val="6.44876199838367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8-4B7E-8724-1117F7AE1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ALCOOL!$B$7:$B$9</c:f>
              <c:strCache>
                <c:ptCount val="3"/>
                <c:pt idx="0">
                  <c:v>Aucune consommation</c:v>
                </c:pt>
                <c:pt idx="1">
                  <c:v>Consommation faible </c:v>
                </c:pt>
                <c:pt idx="2">
                  <c:v>Consommation 
élevée</c:v>
                </c:pt>
              </c:strCache>
            </c:strRef>
          </c:cat>
          <c:val>
            <c:numRef>
              <c:f>ALCOOL!$C$7:$C$9</c:f>
              <c:numCache>
                <c:formatCode>0%</c:formatCode>
                <c:ptCount val="3"/>
                <c:pt idx="0">
                  <c:v>0.81</c:v>
                </c:pt>
                <c:pt idx="1">
                  <c:v>0.17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38-4B7E-8724-1117F7AE16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99787034261739"/>
          <c:y val="0.20161335514540518"/>
          <c:w val="0.36353396639595215"/>
          <c:h val="0.73358001319256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000" b="0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3495938747301"/>
          <c:y val="0.15265240939778049"/>
          <c:w val="0.78206184286135827"/>
          <c:h val="0.73940403273006738"/>
        </c:manualLayout>
      </c:layout>
      <c:pieChart>
        <c:varyColors val="1"/>
        <c:ser>
          <c:idx val="0"/>
          <c:order val="0"/>
          <c:tx>
            <c:strRef>
              <c:f>ALCOOL!$C$11</c:f>
              <c:strCache>
                <c:ptCount val="1"/>
                <c:pt idx="0">
                  <c:v>2e cycle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E-458C-9A63-2BF25FD43B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E-458C-9A63-2BF25FD43B9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E-458C-9A63-2BF25FD43B94}"/>
              </c:ext>
            </c:extLst>
          </c:dPt>
          <c:dLbls>
            <c:dLbl>
              <c:idx val="0"/>
              <c:layout>
                <c:manualLayout>
                  <c:x val="-0.22223827051204398"/>
                  <c:y val="4.7592099934599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8E-458C-9A63-2BF25FD43B94}"/>
                </c:ext>
              </c:extLst>
            </c:dLbl>
            <c:dLbl>
              <c:idx val="1"/>
              <c:layout>
                <c:manualLayout>
                  <c:x val="0.27361070990386555"/>
                  <c:y val="-0.158879967531886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8E-458C-9A63-2BF25FD43B94}"/>
                </c:ext>
              </c:extLst>
            </c:dLbl>
            <c:dLbl>
              <c:idx val="2"/>
              <c:layout>
                <c:manualLayout>
                  <c:x val="0.1122461911196011"/>
                  <c:y val="0.142513465486623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8E-458C-9A63-2BF25FD43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ALCOOL!$B$12:$B$14</c:f>
              <c:strCache>
                <c:ptCount val="3"/>
                <c:pt idx="0">
                  <c:v>Aucune consommation</c:v>
                </c:pt>
                <c:pt idx="1">
                  <c:v>Consommation faible </c:v>
                </c:pt>
                <c:pt idx="2">
                  <c:v>Consommation 
élevée</c:v>
                </c:pt>
              </c:strCache>
            </c:strRef>
          </c:cat>
          <c:val>
            <c:numRef>
              <c:f>ALCOOL!$C$12:$C$14</c:f>
              <c:numCache>
                <c:formatCode>0%</c:formatCode>
                <c:ptCount val="3"/>
                <c:pt idx="0">
                  <c:v>0.44</c:v>
                </c:pt>
                <c:pt idx="1">
                  <c:v>0.45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8E-458C-9A63-2BF25FD43B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6C18E03C-0312-408C-A784-EE85D7AF620E}" type="datetimeFigureOut">
              <a:rPr lang="fr-CA" smtClean="0"/>
              <a:t>2020-04-30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31601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A186E26F-9AE6-44B8-A897-17576002802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79527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4D3F02EE-1CD1-4E6A-9989-6045F71FD161}" type="datetimeFigureOut">
              <a:rPr lang="fr-CA" smtClean="0"/>
              <a:t>2020-04-30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79" rIns="93159" bIns="4657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3159" tIns="46579" rIns="93159" bIns="465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6491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91F6651E-7215-459C-A49C-025C38CC59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7430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ci.radio-canada.ca/nouvelle/1689947/tel-jeunes-ligneparents-covid19-quebec-aide-detresse-famille-suicid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ebec.ca/sante/problemes-de-sante/a-z/coronavirus-2019/" TargetMode="External"/><Relationship Id="rId3" Type="http://schemas.openxmlformats.org/officeDocument/2006/relationships/hyperlink" Target="https://accesss.net/informations-multilingues-sur-le-coronavirus-covid-19/" TargetMode="External"/><Relationship Id="rId7" Type="http://schemas.openxmlformats.org/officeDocument/2006/relationships/hyperlink" Target="https://www.ccsa.ca/fr/covid-19-et-fumee-de-cannabis-4-choses-savoir-infographi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csa.ca/fr/covid-19-et-cannabis-comment-reduire-les-risques-infographie" TargetMode="External"/><Relationship Id="rId5" Type="http://schemas.openxmlformats.org/officeDocument/2006/relationships/hyperlink" Target="https://info-tabac.ca/le-tabagisme-aggrave-t-il-la-covid-19-probablement/" TargetMode="External"/><Relationship Id="rId10" Type="http://schemas.openxmlformats.org/officeDocument/2006/relationships/hyperlink" Target="https://santemontreal.qc.ca/population/coronavirus-covid-19/" TargetMode="External"/><Relationship Id="rId4" Type="http://schemas.openxmlformats.org/officeDocument/2006/relationships/hyperlink" Target="https://www.ccsa.ca/fr" TargetMode="External"/><Relationship Id="rId9" Type="http://schemas.openxmlformats.org/officeDocument/2006/relationships/hyperlink" Target="https://www.canada.ca/fr/sante-publique/services/maladies/2019-nouveau-coronavirus.htm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eouverte.ca/fr/parent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csmtlpro.ca/medecins-pharmaciens-et-professionnels/documentation-par-sujets/sante-mentale-et-dependance/boite-a-outils-pour-les-intervenants-en-dependance/outils-d-intervention-psychosocial/" TargetMode="External"/><Relationship Id="rId4" Type="http://schemas.openxmlformats.org/officeDocument/2006/relationships/hyperlink" Target="https://publications.msss.gouv.qc.ca/msss/fichiers/2019/19-210-14W.pdf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nathalie.ratte.ccsmtl@ssss.gouv.qc.ca" TargetMode="External"/><Relationship Id="rId3" Type="http://schemas.openxmlformats.org/officeDocument/2006/relationships/hyperlink" Target="https://www.ordrepsy.qc.ca/conseils-aux-ados-covid-19" TargetMode="External"/><Relationship Id="rId7" Type="http://schemas.openxmlformats.org/officeDocument/2006/relationships/hyperlink" Target="https://youthhubs.ca/en/new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lications.msss.gouv.qc.ca/msss/document-001983/" TargetMode="External"/><Relationship Id="rId5" Type="http://schemas.openxmlformats.org/officeDocument/2006/relationships/hyperlink" Target="https://ciusss-centresudmtl.gouv.qc.ca/institut-universitaire-sur-les-dependances/covid-19/ressources-pour-les-usagers/activites-et-divertissements" TargetMode="External"/><Relationship Id="rId4" Type="http://schemas.openxmlformats.org/officeDocument/2006/relationships/hyperlink" Target="https://www.cps.ca/uploads/tools/Trucs_et_astuces_pour_un_confinement_moins_difficile_a_ladolescence_final.pdf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drepsy.qc.ca/conseils-aux-ados-covid-1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csmtlpro.ca/fileadmin/ciusss_ceim/ZoneProfessionnelle/DocumentationSujets/SanteMentale/BoiteOutilsIntervenantsDependance/InterventionPsychosociale/Usagers/Guide_COVID_19_Adolescents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.ca/uploads/tools/Trucs_et_astuces_pour_un_confinement_moins_difficile_a_ladolescence_final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montreal.qc.ca/fileadmin/user_upload/Uploads/tx_asssmpublications/pdf/publications/PortraitCour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montreal.qc.ca/fileadmin/user_upload/Uploads/tx_asssmpublications/pdf/publications/PortraitCourt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montreal.qc.ca/fileadmin/user_upload/Uploads/tx_asssmpublications/pdf/publications/Consommation_alcool_drogues_eleves_secondaire_Montreal_9-12-2019__1_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i="1" dirty="0"/>
          </a:p>
          <a:p>
            <a:endParaRPr lang="fr-CA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</a:t>
            </a:fld>
            <a:endParaRPr lang="fr-CA" dirty="0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92189559-6737-45DA-A745-67C0794C1A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25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JEUNE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Le stress peut baisser : pas d’examens, pas de situation d’intimidation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/ anxiété/ peur / inquiétude/ colère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baseline="0" dirty="0"/>
              <a:t>Possibilité d’utiliser la COVID-19 comme une période o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ù</a:t>
            </a:r>
            <a:r>
              <a:rPr lang="en-CA" baseline="0" dirty="0"/>
              <a:t> il peut y avoir du </a:t>
            </a:r>
            <a:r>
              <a:rPr lang="en-CA" baseline="0" dirty="0" err="1"/>
              <a:t>positif</a:t>
            </a:r>
            <a:r>
              <a:rPr lang="en-CA" baseline="0" dirty="0"/>
              <a:t> :</a:t>
            </a:r>
          </a:p>
          <a:p>
            <a:pPr marL="171450" indent="-171450">
              <a:buFontTx/>
              <a:buChar char="-"/>
            </a:pPr>
            <a:r>
              <a:rPr lang="fr-CA" baseline="0" dirty="0"/>
              <a:t>Un temps pour mieux se connaître, développer sa créativité</a:t>
            </a:r>
          </a:p>
          <a:p>
            <a:pPr marL="171450" indent="-171450">
              <a:buFontTx/>
              <a:buChar char="-"/>
            </a:pPr>
            <a:r>
              <a:rPr lang="fr-CA" baseline="0" dirty="0"/>
              <a:t>L’isolement peut aussi nous éloigner d’influences négatives ou de tentations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QUARTIER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baseline="0" dirty="0"/>
              <a:t>Les parcs sont ouverts mais aucune installation n’est disponible (rouli-roulant, ballon-panier, baseball, etc.)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  <a:p>
            <a:pPr marL="0" indent="0">
              <a:spcAft>
                <a:spcPts val="2400"/>
              </a:spcAft>
              <a:buNone/>
            </a:pPr>
            <a:r>
              <a:rPr lang="fr-CA" sz="1200" b="1" dirty="0"/>
              <a:t>Enjeux  en contexte de pandémie</a:t>
            </a:r>
          </a:p>
          <a:p>
            <a:pPr>
              <a:spcAft>
                <a:spcPts val="1200"/>
              </a:spcAft>
            </a:pPr>
            <a:r>
              <a:rPr lang="fr-CA" sz="1200" dirty="0"/>
              <a:t>Confidentialité (les proches peuvent-ils entendre les échanges, ne pas oublier de se déconnecter)</a:t>
            </a:r>
          </a:p>
          <a:p>
            <a:pPr>
              <a:spcAft>
                <a:spcPts val="1200"/>
              </a:spcAft>
            </a:pPr>
            <a:r>
              <a:rPr lang="fr-CA" sz="1200" dirty="0"/>
              <a:t>Lutter contre les fausses nouvelles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9700A-DE83-4DA7-96CE-A178C2E7FCC4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83AB679C-73FF-47FB-A69A-A07B9D6FE8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0688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Tel-jeunes et </a:t>
            </a:r>
            <a:r>
              <a:rPr lang="fr-CA" dirty="0" err="1"/>
              <a:t>LigneParents</a:t>
            </a:r>
            <a:r>
              <a:rPr lang="fr-CA" dirty="0"/>
              <a:t> sont débordés en raison de la COVID-19</a:t>
            </a:r>
          </a:p>
          <a:p>
            <a:r>
              <a:rPr lang="fr-CA" dirty="0">
                <a:hlinkClick r:id="rId3"/>
              </a:rPr>
              <a:t>https://ici.radio-canada.ca/nouvelle/1689947/tel-jeunes-ligneparents-covid19-quebec-aide-detresse-famille-suicide</a:t>
            </a:r>
            <a:endParaRPr lang="fr-CA" dirty="0"/>
          </a:p>
          <a:p>
            <a:endParaRPr lang="fr-CA" dirty="0"/>
          </a:p>
          <a:p>
            <a:pPr marL="0" indent="0">
              <a:spcAft>
                <a:spcPts val="600"/>
              </a:spcAft>
              <a:buNone/>
            </a:pPr>
            <a:r>
              <a:rPr lang="fr-CA" sz="1200" b="1" dirty="0"/>
              <a:t>Tel jeunes et Ligne Parents </a:t>
            </a:r>
            <a:r>
              <a:rPr lang="fr-CA" sz="1200" dirty="0"/>
              <a:t>( du 31-03 au 24-04-2020)</a:t>
            </a:r>
          </a:p>
          <a:p>
            <a:pPr marL="0" indent="0">
              <a:buNone/>
            </a:pPr>
            <a:r>
              <a:rPr lang="fr-CA" sz="1200" dirty="0"/>
              <a:t>Hausse des demandes d’aide (30%) :</a:t>
            </a:r>
          </a:p>
          <a:p>
            <a:pPr marL="541338" indent="0">
              <a:buNone/>
            </a:pPr>
            <a:r>
              <a:rPr lang="fr-CA" sz="1200" dirty="0"/>
              <a:t>Au début: adaptation, puis conflits familiaux et détresse (recherche de solution)</a:t>
            </a:r>
          </a:p>
          <a:p>
            <a:pPr marL="541338" indent="0">
              <a:buNone/>
            </a:pPr>
            <a:r>
              <a:rPr lang="fr-CA" sz="1200" dirty="0"/>
              <a:t>Problèmes plus grave de violence ou idées suicidaires (référence aux ressources appropriées)</a:t>
            </a:r>
          </a:p>
          <a:p>
            <a:r>
              <a:rPr lang="fr-CA" dirty="0"/>
              <a:t>Avant la crise de la COVID-19, 40% des jeunes contactaient l’organisme pour des raisons liées à leur santé psychologique. Cette proportion est maintenant de 50%.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11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30BAC1D4-9B01-4921-ACD6-8348DA4345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038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 de base (loyer, alimentation, sécurité)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 d’aide financière du gouvernement</a:t>
            </a: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 alimentaire</a:t>
            </a: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 d’hébergement (dans les cas de violence)</a:t>
            </a:r>
          </a:p>
          <a:p>
            <a:pPr rtl="0" eaLnBrk="1" fontAlgn="t" latinLnBrk="0" hangingPunct="1"/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C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 se rapportant aux activités scolaires 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directives de l’école</a:t>
            </a: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internet du MEES :ecoleouverte.ca/secondaire</a:t>
            </a: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 d’apprentissage proposées aux jeunes en fonction de leur niveau secondaire et section pour FGA</a:t>
            </a: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 </a:t>
            </a:r>
            <a:r>
              <a:rPr lang="fr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Alloprofparents</a:t>
            </a:r>
            <a:endParaRPr lang="fr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fr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CA" sz="1200" b="1" dirty="0"/>
              <a:t>Besoins psychosociaux (prochaines acétates)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CA" sz="1200" b="1" dirty="0"/>
              <a:t>Enjeux  en contexte de pandémie</a:t>
            </a:r>
          </a:p>
          <a:p>
            <a:pPr>
              <a:spcAft>
                <a:spcPts val="1200"/>
              </a:spcAft>
            </a:pPr>
            <a:r>
              <a:rPr lang="fr-CA" sz="1200" dirty="0"/>
              <a:t>Confidentialité ( proches peuvent-ils entendre les échanges ? Ne pas oublier de se déconnecter)</a:t>
            </a:r>
          </a:p>
          <a:p>
            <a:pPr>
              <a:spcAft>
                <a:spcPts val="1200"/>
              </a:spcAft>
            </a:pPr>
            <a:r>
              <a:rPr lang="fr-CA" sz="1200" dirty="0"/>
              <a:t>Lutter contre les fausses nouvelles 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dirty="0"/>
              <a:t>Besoins d’informations sur la COVID 19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Institut universitaires sur les dépendances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COVID-19 en plusieurs langues	</a:t>
            </a:r>
          </a:p>
          <a:p>
            <a:r>
              <a:rPr lang="fr-CA" dirty="0">
                <a:hlinkClick r:id="rId3"/>
              </a:rPr>
              <a:t>https://accesss.net/informations-multilingues-sur-le-coronavirus-covid-19/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/>
          </a:p>
          <a:p>
            <a:r>
              <a:rPr lang="fr-FR" dirty="0"/>
              <a:t>Centre canadien sur les dépendances et l’usage de substances</a:t>
            </a:r>
          </a:p>
          <a:p>
            <a:r>
              <a:rPr lang="fr-CA" dirty="0">
                <a:hlinkClick r:id="rId4"/>
              </a:rPr>
              <a:t>https://www.ccsa.ca/fr</a:t>
            </a:r>
            <a:endParaRPr lang="fr-CA" dirty="0"/>
          </a:p>
          <a:p>
            <a:r>
              <a:rPr lang="fr-CA" dirty="0"/>
              <a:t>Informations en français et en anglais, Mise à jour régulière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Le tabagisme aggrave-t-il la COVID-19 ? Probablement.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>
                <a:hlinkClick r:id="rId5"/>
              </a:rPr>
              <a:t>https://info-tabac.ca/le-tabagisme-aggrave-t-il-la-covid-19-probablement/</a:t>
            </a:r>
            <a:endParaRPr lang="fr-CA" sz="1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>
              <a:hlinkClick r:id="rId5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COVID-19 et cannabis : comment réduire les risques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https://www.ccsa.ca/fr/covid-19-et-cannabis-comment-reduire-les-risques-infographie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COVID-19 et fumée de cannabis : 4 choses à savoir</a:t>
            </a:r>
          </a:p>
          <a:p>
            <a:pPr>
              <a:lnSpc>
                <a:spcPct val="100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fr-CA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https://www.ccsa.ca/fr/covid-19-et-fumee-de-cannabis-4-choses-savoir-infographie</a:t>
            </a:r>
            <a:endParaRPr lang="fr-CA" sz="1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  <a:p>
            <a:r>
              <a:rPr lang="fr-CA" dirty="0"/>
              <a:t>Site du gouvernement du Québec – Santé publique</a:t>
            </a:r>
          </a:p>
          <a:p>
            <a:r>
              <a:rPr lang="fr-CA" dirty="0">
                <a:hlinkClick r:id="rId8"/>
              </a:rPr>
              <a:t>https://www.quebec.ca/sante/problemes-de-sante/a-z/coronavirus-2019/</a:t>
            </a:r>
            <a:endParaRPr lang="fr-CA" dirty="0"/>
          </a:p>
          <a:p>
            <a:endParaRPr lang="fr-CA" dirty="0"/>
          </a:p>
          <a:p>
            <a:r>
              <a:rPr lang="fr-CA" dirty="0"/>
              <a:t>Site du gouvernement du Canada – Santé publique</a:t>
            </a:r>
          </a:p>
          <a:p>
            <a:r>
              <a:rPr lang="fr-CA" dirty="0">
                <a:hlinkClick r:id="rId9"/>
              </a:rPr>
              <a:t>https://www.canada.ca/fr/sante-publique/services/maladies/2019-nouveau-coronavirus.html</a:t>
            </a:r>
            <a:endParaRPr lang="fr-CA" dirty="0"/>
          </a:p>
          <a:p>
            <a:endParaRPr lang="fr-CA" dirty="0"/>
          </a:p>
          <a:p>
            <a:r>
              <a:rPr lang="fr-CA" dirty="0"/>
              <a:t>Site de la Direction régionale de santé publique de Montréal</a:t>
            </a:r>
          </a:p>
          <a:p>
            <a:r>
              <a:rPr lang="fr-CA" dirty="0">
                <a:hlinkClick r:id="rId10"/>
              </a:rPr>
              <a:t>https://santemontreal.qc.ca/population/coronavirus-covid-19/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12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30BAC1D4-9B01-4921-ACD6-8348DA4345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038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13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138453A7-345E-4263-A9FE-21475688D1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42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Site internet du MEES : </a:t>
            </a:r>
            <a:r>
              <a:rPr lang="fr-CA" dirty="0">
                <a:hlinkClick r:id="rId3"/>
              </a:rPr>
              <a:t>https://www.ecoleouverte.ca/fr/parents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Prendre soin de soi et des autres, onglet Anxiété-détresse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Feuillet 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Stress, anxiété et déprime associé à la maladie à coronavirus COVID-19 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fr-CA" dirty="0">
                <a:hlinkClick r:id="rId4"/>
              </a:rPr>
              <a:t>https://publications.msss.gouv.qc.ca/msss/fichiers/2019/19-210-14W.pdf</a:t>
            </a:r>
            <a:endParaRPr lang="fr-CA" dirty="0"/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Feuillet 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Stress, anxiété et déprime associé à la maladie à coronavirus (1 page recto verso)</a:t>
            </a:r>
          </a:p>
          <a:p>
            <a:pPr marL="171450" indent="-171450">
              <a:buFontTx/>
              <a:buChar char="-"/>
            </a:pPr>
            <a:r>
              <a:rPr lang="fr-CA" dirty="0"/>
              <a:t>Manifestations possibles reliées au stress, à l’anxiété et à la déprime</a:t>
            </a:r>
          </a:p>
          <a:p>
            <a:pPr marL="171450" indent="-171450">
              <a:buFontTx/>
              <a:buChar char="-"/>
            </a:pPr>
            <a:r>
              <a:rPr lang="fr-CA" dirty="0"/>
              <a:t>Moyens d’améliorer la situation</a:t>
            </a:r>
          </a:p>
          <a:p>
            <a:pPr marL="171450" indent="-171450">
              <a:buFontTx/>
              <a:buChar char="-"/>
            </a:pPr>
            <a:r>
              <a:rPr lang="fr-CA" dirty="0"/>
              <a:t>Quand il devient nécessaire de chercher de l’aide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Centre de réadaptation en dépendance de Montréal (CRDM)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: 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dependancemontreal.ca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Téléphone:  514-385-1232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 pour les jeunes, adultes et soutien aux proches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  <a:tabLst>
                <a:tab pos="457200" algn="l"/>
                <a:tab pos="914400" algn="l"/>
              </a:tabLst>
            </a:pP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dirty="0"/>
              <a:t>Site</a:t>
            </a:r>
            <a:r>
              <a:rPr lang="fr-C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de l’Institut universitaire en dépendances. Outils pour les consommateurs (jeunes adultes) : autogestion, fiche d’observations des déclencheurs etc.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>
                <a:hlinkClick r:id="rId5"/>
              </a:rPr>
              <a:t>https://ccsmtlpro.ca/medecins-pharmaciens-et-professionnels/documentation-par-sujets/sante-mentale-et-dependance/boite-a-outils-pour-les-intervenants-en-dependance/outils-d-intervention-psychosocial/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2397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Ordre des psychologues du Québec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Conseils aux ados pour traverser la crise de la COVID-19 . 9 pages</a:t>
            </a:r>
            <a:endParaRPr lang="fr-CA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fr-CA" dirty="0">
                <a:hlinkClick r:id="rId3"/>
              </a:rPr>
              <a:t>https://www.ordrepsy.qc.ca/conseils-aux-ados-covid-19</a:t>
            </a:r>
            <a:endParaRPr lang="fr-FR" sz="1200" dirty="0"/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endParaRPr lang="fr-FR" sz="1200" dirty="0"/>
          </a:p>
          <a:p>
            <a:pPr marL="0" indent="0">
              <a:buFontTx/>
              <a:buNone/>
            </a:pPr>
            <a:r>
              <a:rPr lang="fr-CA" dirty="0"/>
              <a:t>Institut universitaire sur les dépendances (IUD)</a:t>
            </a:r>
          </a:p>
          <a:p>
            <a:pPr marL="0" indent="0">
              <a:buFontTx/>
              <a:buNone/>
            </a:pPr>
            <a:r>
              <a:rPr lang="fr-CA" dirty="0"/>
              <a:t>Guide COVID pour les adolescents : Comment s’adapter à la quarantaine : 13 pages</a:t>
            </a:r>
            <a:endParaRPr lang="fr-CA" dirty="0">
              <a:hlinkClick r:id="" action="ppaction://noaction"/>
            </a:endParaRPr>
          </a:p>
          <a:p>
            <a:pPr marL="0" indent="0">
              <a:buFontTx/>
              <a:buNone/>
            </a:pPr>
            <a:r>
              <a:rPr lang="fr-CA" dirty="0">
                <a:hlinkClick r:id="" action="ppaction://noaction"/>
              </a:rPr>
              <a:t>https://ccsmtlpro.ca/fileadmin/ciusss_ceim/ZoneProfessionnelle/DocumentationSujets/SanteMentale/BoiteOutilsIntervenantsDependance/InterventionPsychosociale/Usagers/Guide_COVID_19_Adolescents.pdf</a:t>
            </a: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CHU Sainte-Justine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Trucs et astuces pour un confinement moins difficile à l’adolescence pendant la pandémie de COVID-19 </a:t>
            </a:r>
            <a:endParaRPr lang="fr-CA" sz="1200" dirty="0">
              <a:solidFill>
                <a:srgbClr val="0070C0"/>
              </a:solidFill>
            </a:endParaRPr>
          </a:p>
          <a:p>
            <a:r>
              <a:rPr lang="fr-CA" dirty="0">
                <a:hlinkClick r:id="rId4"/>
              </a:rPr>
              <a:t>https://www.cps.ca/uploads/tools/Trucs_et_astuces_pour_un_confinement_moins_difficile_a_ladolescence_final.pdf</a:t>
            </a:r>
            <a:endParaRPr lang="fr-CA" dirty="0"/>
          </a:p>
          <a:p>
            <a:pPr marL="171450" indent="-171450">
              <a:buFontTx/>
              <a:buChar char="-"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IDU:  Activités et divertissements (puzzles, activités phy., livres audio baladodiffusion, films, musées, etc. )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fr-CA" dirty="0">
                <a:hlinkClick r:id="rId5"/>
              </a:rPr>
              <a:t>https://ciusss-centresudmtl.gouv.qc.ca/institut-universitaire-sur-les-dependances/covid-19/ressources-pour-les-usagers/activites-et-divertissements</a:t>
            </a:r>
            <a:endParaRPr lang="fr-CA" dirty="0"/>
          </a:p>
          <a:p>
            <a:pPr marL="0" indent="0">
              <a:buFontTx/>
              <a:buNone/>
            </a:pPr>
            <a:endParaRPr lang="fr-CA" dirty="0"/>
          </a:p>
          <a:p>
            <a:pPr marL="0" indent="0">
              <a:buFontTx/>
              <a:buNone/>
            </a:pPr>
            <a:endParaRPr lang="fr-CA" dirty="0"/>
          </a:p>
          <a:p>
            <a:pPr marL="0" indent="0">
              <a:buFontTx/>
              <a:buNone/>
            </a:pPr>
            <a:r>
              <a:rPr lang="fr-CA" dirty="0"/>
              <a:t>Pour les jeunes de 10-12 ans  Stratégies d’adaptation positive pour gérer le stress (2017)</a:t>
            </a:r>
          </a:p>
          <a:p>
            <a:pPr marL="0" indent="0">
              <a:buFontTx/>
              <a:buNone/>
            </a:pPr>
            <a:r>
              <a:rPr lang="fr-CA" dirty="0"/>
              <a:t>Matériel préparé dans le cadre de la semaine des toxicomanies</a:t>
            </a:r>
          </a:p>
          <a:p>
            <a:pPr marL="0" indent="0">
              <a:buFontTx/>
              <a:buNone/>
            </a:pPr>
            <a:r>
              <a:rPr lang="fr-CA" dirty="0"/>
              <a:t>Choisis des solutions gagnantes</a:t>
            </a:r>
          </a:p>
          <a:p>
            <a:pPr marL="0" indent="0">
              <a:buFontTx/>
              <a:buNone/>
            </a:pPr>
            <a:r>
              <a:rPr lang="fr-CA" dirty="0">
                <a:hlinkClick r:id="rId6"/>
              </a:rPr>
              <a:t>https://publications.msss.gouv.qc.ca/msss/document-001983/</a:t>
            </a:r>
            <a:endParaRPr lang="fr-CA" dirty="0"/>
          </a:p>
          <a:p>
            <a:pPr marL="0" indent="0">
              <a:buFontTx/>
              <a:buNone/>
            </a:pPr>
            <a:endParaRPr lang="fr-CA" dirty="0"/>
          </a:p>
          <a:p>
            <a:r>
              <a:rPr lang="fr-CA" dirty="0"/>
              <a:t>OUTILS EN ANGLAIS</a:t>
            </a:r>
          </a:p>
          <a:p>
            <a:r>
              <a:rPr lang="fr-CA" dirty="0" err="1"/>
              <a:t>Youthwellnesshubs</a:t>
            </a:r>
            <a:r>
              <a:rPr lang="fr-CA" dirty="0"/>
              <a:t>/Ontario</a:t>
            </a:r>
          </a:p>
          <a:p>
            <a:r>
              <a:rPr lang="fr-CA" dirty="0">
                <a:hlinkClick r:id="rId7"/>
              </a:rPr>
              <a:t>https://youthhubs.ca/en/news/</a:t>
            </a:r>
            <a:endParaRPr lang="fr-CA" dirty="0"/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Un </a:t>
            </a:r>
            <a:r>
              <a:rPr lang="fr-CA" sz="1200" i="1" dirty="0"/>
              <a:t>Portrait sommaire des services offerts par le programme Jeunesse des CIUSSS de l’Île de Montréal</a:t>
            </a:r>
            <a:r>
              <a:rPr lang="fr-CA" sz="1200" dirty="0"/>
              <a:t>  a été réalisé principalement pour les gestionnaires du réseau de l’éducation (commissions scolaires et directions d’école).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/>
              <a:t>Les personnes intéressées à obtenir ce portrait doivent s’adresser à Madame Nathalie Ratté,  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Chef de service, Direction régionale de santé publique du CIUSSS de Montréal</a:t>
            </a:r>
          </a:p>
          <a:p>
            <a:pPr fontAlgn="base"/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Développement des jeunes (DJ). Tél.: 514 528-2400, poste 3461. 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nathalie.ratte.ccsmtl@ssss.gouv.qc.ca</a:t>
            </a:r>
            <a:endParaRPr lang="fr-CA" dirty="0"/>
          </a:p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7137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Ordre des psychologues du Québec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Conseil aux ados pour traverser la crise de la COVID-19 . 9 pages</a:t>
            </a:r>
            <a:endParaRPr lang="fr-CA" sz="120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CA" dirty="0">
                <a:hlinkClick r:id="rId3"/>
              </a:rPr>
              <a:t>https://www.ordrepsy.qc.ca/conseils-aux-ados-covid-19</a:t>
            </a:r>
            <a:endParaRPr lang="fr-FR" sz="1200" dirty="0"/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endParaRPr lang="fr-FR" sz="12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Je me sens nerveux, frustré, en colère, etc.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Je m’ennuie, je ne sais plus quoi faire de mes journées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J’en ai assez de ne pas voir mes amis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J’ai peur d’avoir à reprendre mon année scolaire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Je n’ai pas de motivation à faire mes travaux scolaire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Je sens que je vais me mettre en colère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Pourquoi je devrais suivre les directives de distanciation sociale ?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Je veux rester en contrôle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Un peu de compassion envers toi-même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L’importance des bonnes habitudes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Se rappeler l’essentiel: qu’est-ce que je peux faire 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sz="1200" dirty="0"/>
              <a:t>Et si rien ne marche ?</a:t>
            </a:r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1346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CA" dirty="0"/>
              <a:t>Institut universitaire sur les dépendances</a:t>
            </a:r>
          </a:p>
          <a:p>
            <a:pPr marL="0" indent="0">
              <a:buFontTx/>
              <a:buNone/>
            </a:pPr>
            <a:r>
              <a:rPr lang="fr-CA" dirty="0"/>
              <a:t>Guide COVID pour les adolescents : Comment s’adapter à la quarantaine : 13 pages</a:t>
            </a:r>
            <a:endParaRPr lang="fr-CA" dirty="0">
              <a:hlinkClick r:id="rId3"/>
            </a:endParaRPr>
          </a:p>
          <a:p>
            <a:pPr marL="0" indent="0">
              <a:buFontTx/>
              <a:buNone/>
            </a:pPr>
            <a:r>
              <a:rPr lang="fr-CA" dirty="0">
                <a:hlinkClick r:id="rId3"/>
              </a:rPr>
              <a:t>https://ccsmtlpro.ca/fileadmin/ciusss_ceim/ZoneProfessionnelle/DocumentationSujets/SanteMentale/BoiteOutilsIntervenantsDependance/InterventionPsychosociale/Usagers/Guide_COVID_19_Adolescents.pdf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7801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CHU Sainte-Justine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70C0"/>
                </a:solidFill>
              </a:rPr>
              <a:t>Trucs et astuces pour un confinement moins difficile à l’adolescence pendant la pandémie de COVID-19 </a:t>
            </a:r>
            <a:endParaRPr lang="fr-CA" sz="1200" dirty="0">
              <a:solidFill>
                <a:srgbClr val="0070C0"/>
              </a:solidFill>
            </a:endParaRPr>
          </a:p>
          <a:p>
            <a:r>
              <a:rPr lang="fr-CA" dirty="0">
                <a:hlinkClick r:id="rId3"/>
              </a:rPr>
              <a:t>https://www.cps.ca/uploads/tools/Trucs_et_astuces_pour_un_confinement_moins_difficile_a_ladolescence_final.pdf</a:t>
            </a:r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7381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19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6F7B8AAD-D7D7-41AD-A8F4-8982D3FCD5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48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2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A9608A1D-005C-4871-B53A-7AED016DB1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8771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682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6D2E32DA-0C97-47DC-9F84-FBA5ED2B4A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74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4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07E8BD62-A8ED-4C7F-A150-A8FCB22D139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4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solidFill>
                  <a:schemeClr val="tx1"/>
                </a:solidFill>
              </a:rPr>
              <a:t>EQSJS / 1</a:t>
            </a:r>
            <a:r>
              <a:rPr lang="fr-CA" baseline="30000" dirty="0">
                <a:solidFill>
                  <a:schemeClr val="tx1"/>
                </a:solidFill>
              </a:rPr>
              <a:t>e</a:t>
            </a:r>
            <a:r>
              <a:rPr lang="fr-CA" dirty="0">
                <a:solidFill>
                  <a:schemeClr val="tx1"/>
                </a:solidFill>
              </a:rPr>
              <a:t> cycle du secondaire</a:t>
            </a:r>
          </a:p>
          <a:p>
            <a:r>
              <a:rPr lang="fr-CA" dirty="0">
                <a:solidFill>
                  <a:schemeClr val="tx1"/>
                </a:solidFill>
              </a:rPr>
              <a:t>2 % consomme la cigarette à combustion, 11 % la cigarette électronique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Différence entre les sexes</a:t>
            </a:r>
          </a:p>
          <a:p>
            <a:r>
              <a:rPr lang="fr-CA" dirty="0">
                <a:solidFill>
                  <a:schemeClr val="tx1"/>
                </a:solidFill>
              </a:rPr>
              <a:t>Il n’y a pas de différence entre les filles et les garçons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Évolution EQSJS</a:t>
            </a:r>
          </a:p>
          <a:p>
            <a:r>
              <a:rPr lang="fr-CA" dirty="0">
                <a:solidFill>
                  <a:schemeClr val="tx1"/>
                </a:solidFill>
              </a:rPr>
              <a:t>Diminution de l’usage de la cigarette à combustion</a:t>
            </a:r>
          </a:p>
          <a:p>
            <a:r>
              <a:rPr lang="fr-CA" dirty="0">
                <a:solidFill>
                  <a:schemeClr val="tx1"/>
                </a:solidFill>
              </a:rPr>
              <a:t>Oui : en 2016-2917: 7%      en 2010-2011: 16%</a:t>
            </a:r>
          </a:p>
          <a:p>
            <a:r>
              <a:rPr lang="fr-CA" dirty="0">
                <a:solidFill>
                  <a:schemeClr val="tx1"/>
                </a:solidFill>
              </a:rPr>
              <a:t>Non: en 2016-2017: 93%    en 2010-2011: 84%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Chez les 18-24 ans - EQSP</a:t>
            </a:r>
          </a:p>
          <a:p>
            <a:r>
              <a:rPr lang="fr-CA" dirty="0">
                <a:solidFill>
                  <a:schemeClr val="tx1"/>
                </a:solidFill>
              </a:rPr>
              <a:t>Fumeurs de </a:t>
            </a:r>
            <a:r>
              <a:rPr lang="fr-CA" dirty="0" err="1">
                <a:solidFill>
                  <a:schemeClr val="tx1"/>
                </a:solidFill>
              </a:rPr>
              <a:t>cig</a:t>
            </a:r>
            <a:r>
              <a:rPr lang="fr-CA" dirty="0">
                <a:solidFill>
                  <a:schemeClr val="tx1"/>
                </a:solidFill>
              </a:rPr>
              <a:t>. traditionnelle :  en 2014-2015 : 22 %    en 2008 : 31 % </a:t>
            </a:r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192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Différence entre les sexes</a:t>
            </a:r>
          </a:p>
          <a:p>
            <a:r>
              <a:rPr lang="fr-FR" dirty="0"/>
              <a:t>Au 2</a:t>
            </a:r>
            <a:r>
              <a:rPr lang="fr-FR" baseline="30000" dirty="0"/>
              <a:t>e</a:t>
            </a:r>
            <a:r>
              <a:rPr lang="fr-FR" dirty="0"/>
              <a:t> cycle, il y a 2 fois plus de garçons que de filles qui ont une consommation élevée (10% vs 5%)</a:t>
            </a:r>
          </a:p>
          <a:p>
            <a:endParaRPr lang="fr-FR" dirty="0"/>
          </a:p>
          <a:p>
            <a:r>
              <a:rPr lang="fr-FR" dirty="0"/>
              <a:t>Préoccupation</a:t>
            </a:r>
          </a:p>
          <a:p>
            <a:r>
              <a:rPr lang="fr-FR" dirty="0"/>
              <a:t>Chez les élèves du secondaire 5, au Québec : 4% ont fait usage d’extraits concentrés de THC (wax, </a:t>
            </a:r>
            <a:r>
              <a:rPr lang="fr-FR" dirty="0" err="1"/>
              <a:t>shatter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Enquête québécoise sur le cannabis EQC (2018) / 18-24 ans / consommation au cours de la dernière année</a:t>
            </a:r>
          </a:p>
          <a:p>
            <a:r>
              <a:rPr lang="fr-FR" dirty="0"/>
              <a:t>À Montréal, les jeunes adultes de 18-24 ans sont les plus nombreux à consommer du cannabis soit 38%.</a:t>
            </a:r>
          </a:p>
          <a:p>
            <a:r>
              <a:rPr lang="fr-CA" dirty="0">
                <a:hlinkClick r:id="rId3"/>
              </a:rPr>
              <a:t>https://santemontreal.qc.ca/fileadmin/user_upload/Uploads/tx_asssmpublications/pdf/publications/PortraitCourt.pdf</a:t>
            </a:r>
            <a:endParaRPr lang="fr-CA" dirty="0"/>
          </a:p>
          <a:p>
            <a:r>
              <a:rPr lang="fr-FR" dirty="0"/>
              <a:t>La majorité des usagers de cannabis (62%) ont rapporté avoir consommé de manière occasionnelle.</a:t>
            </a:r>
          </a:p>
          <a:p>
            <a:r>
              <a:rPr lang="fr-FR" dirty="0"/>
              <a:t>Consommation occasionnelle: une consommation de 3 jours/mois et moins  au cours des 12 derniers mois.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Au Québec,  </a:t>
            </a:r>
            <a:r>
              <a:rPr lang="fr-CA" sz="1200" baseline="0" dirty="0"/>
              <a:t>EQSP, 18-24 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aseline="0" dirty="0"/>
              <a:t>2018: 36 %     2014-2015: 42%     2008 : 35 %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aseline="0" dirty="0"/>
              <a:t>Parmi les Québécois âgés de + de 15 ans ayant consommé du cannabis au cours des douze derniers mois, ↑ de ceux ayant consommé moins d’une fois par mois (38,4 % c. 52,0 %) et ↓ de ceux ayant consommé quotidiennement (14,4 % vs. 10,8 %). </a:t>
            </a:r>
          </a:p>
          <a:p>
            <a:endParaRPr lang="fr-CA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529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Aucune consommation : abstinents</a:t>
            </a:r>
          </a:p>
          <a:p>
            <a:r>
              <a:rPr lang="fr-CA" dirty="0"/>
              <a:t>Consommation faible: expérimentateur ou consommation occasionnelle</a:t>
            </a:r>
          </a:p>
          <a:p>
            <a:r>
              <a:rPr lang="fr-CA" dirty="0"/>
              <a:t>Consommation élevée: buveurs réguliers ou quotidiens</a:t>
            </a:r>
          </a:p>
          <a:p>
            <a:endParaRPr lang="fr-CA" dirty="0"/>
          </a:p>
          <a:p>
            <a:r>
              <a:rPr lang="fr-CA" dirty="0">
                <a:solidFill>
                  <a:schemeClr val="tx1"/>
                </a:solidFill>
              </a:rPr>
              <a:t>Différence entre les sexes</a:t>
            </a:r>
          </a:p>
          <a:p>
            <a:r>
              <a:rPr lang="fr-CA" dirty="0"/>
              <a:t>Pas de différence entre les filles et les garçons</a:t>
            </a:r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consommation d’alcool jouit d’une grande acceptabilité sociale.</a:t>
            </a:r>
          </a:p>
          <a:p>
            <a:endParaRPr lang="fr-CA" dirty="0"/>
          </a:p>
          <a:p>
            <a:r>
              <a:rPr lang="fr-CA" dirty="0"/>
              <a:t>La moitié des Montréalais de 15 ans et plus (51%) croient qu’il est socialement acceptable de consommer du cannabis à l’occasion, comparativement à 54% pour le tabac et 88% pour l’alcool.</a:t>
            </a:r>
          </a:p>
          <a:p>
            <a:r>
              <a:rPr lang="fr-CA" dirty="0">
                <a:hlinkClick r:id="rId3"/>
              </a:rPr>
              <a:t>https://santemontreal.qc.ca/fileadmin/user_upload/Uploads/tx_asssmpublications/pdf/publications/PortraitCourt.pdf</a:t>
            </a:r>
            <a:endParaRPr lang="fr-CA" dirty="0"/>
          </a:p>
          <a:p>
            <a:endParaRPr lang="fr-CA" dirty="0"/>
          </a:p>
          <a:p>
            <a:r>
              <a:rPr lang="fr-CA" dirty="0">
                <a:solidFill>
                  <a:schemeClr val="tx1"/>
                </a:solidFill>
              </a:rPr>
              <a:t>Évolution – EQSJS </a:t>
            </a:r>
          </a:p>
          <a:p>
            <a:r>
              <a:rPr lang="fr-CA" dirty="0">
                <a:solidFill>
                  <a:schemeClr val="tx1"/>
                </a:solidFill>
              </a:rPr>
              <a:t>Diminution de la consommation d’alcool (touche en particulier ceux qui ont une consommation élevée)</a:t>
            </a:r>
          </a:p>
          <a:p>
            <a:r>
              <a:rPr lang="fr-CA" dirty="0">
                <a:solidFill>
                  <a:schemeClr val="tx1"/>
                </a:solidFill>
              </a:rPr>
              <a:t>Abstinents :    En 2016-2017 : 59%     En 2010-2011: 51%</a:t>
            </a:r>
          </a:p>
          <a:p>
            <a:r>
              <a:rPr lang="fr-CA" dirty="0">
                <a:solidFill>
                  <a:schemeClr val="tx1"/>
                </a:solidFill>
              </a:rPr>
              <a:t>Cons. faible:   En 2016-2017  : 34%    En 2010-2011: 35%</a:t>
            </a:r>
          </a:p>
          <a:p>
            <a:r>
              <a:rPr lang="fr-CA" dirty="0">
                <a:solidFill>
                  <a:schemeClr val="tx1"/>
                </a:solidFill>
              </a:rPr>
              <a:t>Cons. élevée:  En 2016-2017 :  7%      En 2010-2011: 15 % 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Chez les 18-24 ans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>
                <a:solidFill>
                  <a:schemeClr val="tx1"/>
                </a:solidFill>
              </a:rPr>
              <a:t>Évolution - ESCC </a:t>
            </a:r>
          </a:p>
          <a:p>
            <a:r>
              <a:rPr lang="fr-CA" dirty="0"/>
              <a:t>Buveurs actuels :  En 2015-2016 : 83%   En 2013-2014: 85%  En 2007-2008: 87%  </a:t>
            </a:r>
          </a:p>
          <a:p>
            <a:endParaRPr lang="fr-CA" dirty="0"/>
          </a:p>
          <a:p>
            <a:r>
              <a:rPr lang="fr-CA" dirty="0"/>
              <a:t>Dépassement des limites hebdomadaires en consommation d’alcool - ESCC</a:t>
            </a:r>
          </a:p>
          <a:p>
            <a:r>
              <a:rPr lang="fr-CA" dirty="0"/>
              <a:t>En 2015-2016 : 9%  En 20143-2014 : 9%  En 2005 : 10%</a:t>
            </a:r>
          </a:p>
          <a:p>
            <a:r>
              <a:rPr lang="fr-CA" dirty="0"/>
              <a:t> 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310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Réf.</a:t>
            </a:r>
          </a:p>
          <a:p>
            <a:r>
              <a:rPr lang="fr-CA" noProof="0" dirty="0"/>
              <a:t>Dorval D, Nguyen CT, Poirier-Veilleux C. (2019). Consommation d’alcool et de drogues chez les élèves du secondaire à Montréal: évolution de 2010-2011 à 2016-2017 selon les données de l’EQSJS.  Direction régionale de santé publique du CIUSSS du </a:t>
            </a:r>
            <a:r>
              <a:rPr lang="fr-CA" noProof="0" dirty="0" err="1"/>
              <a:t>Centre-Sud-de-l’île-de-Montréal</a:t>
            </a:r>
            <a:r>
              <a:rPr lang="fr-CA" noProof="0" dirty="0"/>
              <a:t>. 18 p.</a:t>
            </a:r>
          </a:p>
          <a:p>
            <a:r>
              <a:rPr lang="fr-CA" dirty="0">
                <a:hlinkClick r:id="rId3"/>
              </a:rPr>
              <a:t>https://santemontreal.qc.ca/fileadmin/user_upload/Uploads/tx_asssmpublications/pdf/publications/Consommation_alcool_drogues_eleves_secondaire_Montreal_9-12-2019__1_.pdf</a:t>
            </a:r>
            <a:endParaRPr lang="fr-CA" dirty="0"/>
          </a:p>
          <a:p>
            <a:endParaRPr lang="fr-CA" noProof="0" dirty="0"/>
          </a:p>
          <a:p>
            <a:endParaRPr lang="fr-CA" noProof="0" dirty="0"/>
          </a:p>
          <a:p>
            <a:r>
              <a:rPr lang="fr-CA" noProof="0" dirty="0"/>
              <a:t>Feu jaune : Intervention de première ligne est souhaitable</a:t>
            </a:r>
          </a:p>
          <a:p>
            <a:r>
              <a:rPr lang="fr-CA" noProof="0" dirty="0"/>
              <a:t>Feu rouge: Intervention spécialisée (ou faite avec une ressource spécialisée dans ce type de problème) est recommandée</a:t>
            </a:r>
          </a:p>
          <a:p>
            <a:endParaRPr lang="fr-CA" noProof="0" dirty="0"/>
          </a:p>
          <a:p>
            <a:endParaRPr lang="fr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8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BDD52ACC-B106-4413-B9A1-E68A593A3D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94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6651E-7215-459C-A49C-025C38CC5908}" type="slidenum">
              <a:rPr lang="fr-CA" smtClean="0"/>
              <a:t>9</a:t>
            </a:fld>
            <a:endParaRPr lang="fr-CA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2CBAF86F-DCA7-48B8-BC17-597A290ED7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4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3162427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4000" b="1" cap="all" baseline="0"/>
            </a:lvl1pPr>
          </a:lstStyle>
          <a:p>
            <a:r>
              <a:rPr lang="fr-FR" dirty="0"/>
              <a:t>Page titre de la</a:t>
            </a:r>
            <a:br>
              <a:rPr lang="fr-FR" dirty="0"/>
            </a:br>
            <a:r>
              <a:rPr lang="fr-FR" dirty="0"/>
              <a:t>présentation </a:t>
            </a:r>
            <a:r>
              <a:rPr lang="fr-FR" dirty="0" err="1"/>
              <a:t>powerpoint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5150" y="4653136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0887"/>
            <a:ext cx="1141542" cy="4472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509"/>
            <a:ext cx="1901511" cy="97325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269776" y="5786214"/>
            <a:ext cx="8604448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csmtl.intra.mtl.rtss.qc.ca/fileadmin/CIUSSS/DirectionsAdministratives/DRHCAJ/CommunicationsAffairesJuridiques/Communications/IdentiteVisuelleGabarit/GabaritsAZ/E/ElementGraphique/ElementGraphiq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8904"/>
            <a:ext cx="2951675" cy="28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 de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274638"/>
            <a:ext cx="8262664" cy="7064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– diapositive 2 colonnes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1125539"/>
            <a:ext cx="4038600" cy="453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Clr>
                <a:schemeClr val="accent4"/>
              </a:buClr>
              <a:defRPr sz="1400" baseline="0"/>
            </a:lvl5pPr>
            <a:lvl6pPr>
              <a:buClr>
                <a:schemeClr val="accent4"/>
              </a:buClr>
              <a:buSzPct val="50000"/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2560" y="1125539"/>
            <a:ext cx="4038600" cy="45357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1145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50000"/>
              <a:buFont typeface="Arial" panose="020B0604020202020204" pitchFamily="34" charset="0"/>
              <a:buChar char="•"/>
              <a:tabLst/>
              <a:defRPr sz="1400"/>
            </a:lvl5pPr>
            <a:lvl6pPr>
              <a:buClr>
                <a:schemeClr val="accent3"/>
              </a:buClr>
              <a:buSzPct val="50000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2" name="Espace réservé du numéro de diapositive 2"/>
          <p:cNvSpPr txBox="1">
            <a:spLocks/>
          </p:cNvSpPr>
          <p:nvPr userDrawn="1"/>
        </p:nvSpPr>
        <p:spPr>
          <a:xfrm>
            <a:off x="8711952" y="5982304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509"/>
            <a:ext cx="1901511" cy="973259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269776" y="5786214"/>
            <a:ext cx="8604448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57768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38985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144418"/>
            <a:ext cx="5486400" cy="58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2"/>
          <p:cNvSpPr txBox="1">
            <a:spLocks/>
          </p:cNvSpPr>
          <p:nvPr userDrawn="1"/>
        </p:nvSpPr>
        <p:spPr>
          <a:xfrm>
            <a:off x="8711952" y="5982304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509"/>
            <a:ext cx="1901511" cy="973259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269776" y="5786214"/>
            <a:ext cx="8604448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 txBox="1">
            <a:spLocks/>
          </p:cNvSpPr>
          <p:nvPr userDrawn="1"/>
        </p:nvSpPr>
        <p:spPr>
          <a:xfrm>
            <a:off x="8711952" y="5982304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509"/>
            <a:ext cx="1901511" cy="973259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269776" y="5786214"/>
            <a:ext cx="8604448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2142000" y="2204864"/>
            <a:ext cx="48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200" b="1" dirty="0">
                <a:solidFill>
                  <a:schemeClr val="tx2">
                    <a:lumMod val="75000"/>
                  </a:schemeClr>
                </a:solidFill>
              </a:rPr>
              <a:t>MERCI</a:t>
            </a:r>
            <a:r>
              <a:rPr lang="fr-CA" sz="7200" b="1" baseline="0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fr-CA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142000" y="3789040"/>
            <a:ext cx="4860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509"/>
            <a:ext cx="1901511" cy="9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ROUGE OR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252520" cy="6957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CAR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MAND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8520" y="0"/>
            <a:ext cx="92525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GRIS HORIZ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BLEU BO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BLEU GIV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9392"/>
            <a:ext cx="9324528" cy="70567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RE de section - VERT PO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899592" y="1929745"/>
            <a:ext cx="7269163" cy="1470025"/>
          </a:xfrm>
        </p:spPr>
        <p:txBody>
          <a:bodyPr anchor="b" anchorCtr="0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99592" y="3429000"/>
            <a:ext cx="7272983" cy="86409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961"/>
            <a:ext cx="1895678" cy="9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1861" y="274638"/>
            <a:ext cx="8002587" cy="70643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– diapositive de 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861" y="1125537"/>
            <a:ext cx="8002587" cy="4535711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4"/>
              </a:buClr>
              <a:defRPr sz="1600" baseline="0"/>
            </a:lvl5pPr>
            <a:lvl6pPr>
              <a:buClr>
                <a:schemeClr val="accent3"/>
              </a:buClr>
              <a:buSzPct val="50000"/>
              <a:defRPr sz="1400"/>
            </a:lvl6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2" name="Espace réservé du numéro de diapositive 2"/>
          <p:cNvSpPr txBox="1">
            <a:spLocks/>
          </p:cNvSpPr>
          <p:nvPr userDrawn="1"/>
        </p:nvSpPr>
        <p:spPr>
          <a:xfrm>
            <a:off x="8711952" y="5982304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C7D92E-CB67-46E3-8E2F-26A00A2945D7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92" y="5834509"/>
            <a:ext cx="1901511" cy="973259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269776" y="5786214"/>
            <a:ext cx="8604448" cy="67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02587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125538"/>
            <a:ext cx="8002587" cy="496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767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7" r:id="rId5"/>
    <p:sldLayoutId id="2147483663" r:id="rId6"/>
    <p:sldLayoutId id="2147483665" r:id="rId7"/>
    <p:sldLayoutId id="2147483664" r:id="rId8"/>
    <p:sldLayoutId id="2147483650" r:id="rId9"/>
    <p:sldLayoutId id="2147483652" r:id="rId10"/>
    <p:sldLayoutId id="2147483657" r:id="rId11"/>
    <p:sldLayoutId id="2147483655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chemeClr val="accent4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Clr>
          <a:schemeClr val="accent3"/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chemeClr val="accent4"/>
        </a:buClr>
        <a:buSzPct val="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0"/>
        </a:spcBef>
        <a:buClr>
          <a:schemeClr val="accent3"/>
        </a:buClr>
        <a:buSzPct val="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onique.lalonde.ccsmtl@ssss.gouv.qc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58" y="3615159"/>
            <a:ext cx="7632774" cy="605929"/>
          </a:xfrm>
        </p:spPr>
        <p:txBody>
          <a:bodyPr>
            <a:noAutofit/>
          </a:bodyPr>
          <a:lstStyle/>
          <a:p>
            <a:r>
              <a:rPr lang="fr-CA" sz="3000" dirty="0"/>
              <a:t>Réflexion sur la consommation</a:t>
            </a:r>
            <a:br>
              <a:rPr lang="fr-CA" sz="3000" dirty="0"/>
            </a:br>
            <a:r>
              <a:rPr lang="fr-CA" sz="3000" dirty="0"/>
              <a:t>de substances </a:t>
            </a:r>
            <a:r>
              <a:rPr lang="fr-CA" sz="3000" dirty="0" err="1"/>
              <a:t>psychoactiveS</a:t>
            </a:r>
            <a:r>
              <a:rPr lang="fr-CA" sz="3000" dirty="0"/>
              <a:t> (SPA) </a:t>
            </a:r>
            <a:br>
              <a:rPr lang="fr-CA" sz="3000" dirty="0"/>
            </a:br>
            <a:r>
              <a:rPr lang="fr-CA" sz="3000" dirty="0"/>
              <a:t>dans le contexte de la pandémie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9182" y="4653136"/>
            <a:ext cx="8136830" cy="792088"/>
          </a:xfrm>
        </p:spPr>
        <p:txBody>
          <a:bodyPr>
            <a:noAutofit/>
          </a:bodyPr>
          <a:lstStyle/>
          <a:p>
            <a:r>
              <a:rPr lang="fr-CA" sz="2000" b="0" dirty="0">
                <a:solidFill>
                  <a:schemeClr val="tx1"/>
                </a:solidFill>
              </a:rPr>
              <a:t>Monique Lalonde</a:t>
            </a:r>
          </a:p>
          <a:p>
            <a:r>
              <a:rPr lang="fr-CA" sz="2000" b="0" dirty="0">
                <a:solidFill>
                  <a:schemeClr val="tx1"/>
                </a:solidFill>
              </a:rPr>
              <a:t>Direction régionale de santé publique (DRSP) de Montréal</a:t>
            </a:r>
          </a:p>
          <a:p>
            <a:r>
              <a:rPr lang="fr-CA" sz="2000" b="0" dirty="0">
                <a:solidFill>
                  <a:schemeClr val="tx1"/>
                </a:solidFill>
              </a:rPr>
              <a:t>30 avril 2020</a:t>
            </a:r>
          </a:p>
          <a:p>
            <a:endParaRPr lang="fr-CA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861" y="135374"/>
            <a:ext cx="8002587" cy="706437"/>
          </a:xfrm>
        </p:spPr>
        <p:txBody>
          <a:bodyPr>
            <a:normAutofit/>
          </a:bodyPr>
          <a:lstStyle/>
          <a:p>
            <a:r>
              <a:rPr lang="fr-CA" sz="2800" dirty="0"/>
              <a:t>Effets de la pandémie en lien avec les SPA</a:t>
            </a:r>
            <a:endParaRPr lang="fr-CA" sz="36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2276871"/>
            <a:ext cx="2952328" cy="1008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300" b="1" dirty="0">
                <a:solidFill>
                  <a:schemeClr val="tx1"/>
                </a:solidFill>
              </a:rPr>
              <a:t>Famille</a:t>
            </a:r>
            <a:r>
              <a:rPr lang="fr-CA" sz="23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51520" y="3429000"/>
            <a:ext cx="2952328" cy="136815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300" b="1" dirty="0">
                <a:solidFill>
                  <a:schemeClr val="tx1"/>
                </a:solidFill>
              </a:rPr>
              <a:t> Écoles fermées</a:t>
            </a:r>
          </a:p>
          <a:p>
            <a:pPr algn="ctr"/>
            <a:r>
              <a:rPr lang="fr-CA" sz="2300" b="1" dirty="0">
                <a:solidFill>
                  <a:schemeClr val="tx1"/>
                </a:solidFill>
              </a:rPr>
              <a:t>Pairs 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5013176"/>
            <a:ext cx="2952328" cy="14401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300" b="1" dirty="0">
                <a:solidFill>
                  <a:schemeClr val="tx1"/>
                </a:solidFill>
              </a:rPr>
              <a:t>Quartier </a:t>
            </a:r>
          </a:p>
          <a:p>
            <a:pPr algn="ctr"/>
            <a:r>
              <a:rPr lang="fr-CA" sz="2300" b="1" dirty="0">
                <a:solidFill>
                  <a:schemeClr val="tx1"/>
                </a:solidFill>
              </a:rPr>
              <a:t>Communauté locale</a:t>
            </a:r>
          </a:p>
          <a:p>
            <a:pPr algn="ctr"/>
            <a:r>
              <a:rPr lang="fr-CA" sz="2300" b="1" dirty="0">
                <a:solidFill>
                  <a:schemeClr val="tx1"/>
                </a:solidFill>
              </a:rPr>
              <a:t>Société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764704"/>
            <a:ext cx="2952328" cy="136815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300" b="1" dirty="0">
                <a:solidFill>
                  <a:schemeClr val="tx1"/>
                </a:solidFill>
              </a:rPr>
              <a:t>Jeune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491878" y="764703"/>
            <a:ext cx="5472610" cy="136815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chemeClr val="tx1"/>
                </a:solidFill>
              </a:rPr>
              <a:t>- ↑ou↓ stress.  Émotions (ennui, frustration)</a:t>
            </a:r>
          </a:p>
          <a:p>
            <a:r>
              <a:rPr lang="fr-CA" sz="2200" dirty="0">
                <a:solidFill>
                  <a:schemeClr val="tx1"/>
                </a:solidFill>
              </a:rPr>
              <a:t>- Motivation/difficultés scolaires</a:t>
            </a:r>
          </a:p>
          <a:p>
            <a:r>
              <a:rPr lang="fr-CA" sz="2200" dirty="0">
                <a:solidFill>
                  <a:schemeClr val="tx1"/>
                </a:solidFill>
              </a:rPr>
              <a:t>- Routine modifiée</a:t>
            </a:r>
          </a:p>
          <a:p>
            <a:r>
              <a:rPr lang="fr-CA" sz="2200" dirty="0">
                <a:solidFill>
                  <a:schemeClr val="tx1"/>
                </a:solidFill>
              </a:rPr>
              <a:t>- Découverte de soi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491878" y="2284424"/>
            <a:ext cx="5400601" cy="10005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chemeClr val="tx1"/>
                </a:solidFill>
              </a:rPr>
              <a:t>- Stress / difficultés financières</a:t>
            </a:r>
          </a:p>
          <a:p>
            <a:r>
              <a:rPr lang="fr-FR" sz="2200" dirty="0">
                <a:solidFill>
                  <a:schemeClr val="tx1"/>
                </a:solidFill>
              </a:rPr>
              <a:t>- Climat familial. Relations parents-ados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491880" y="3429000"/>
            <a:ext cx="5400600" cy="136815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sz="2200" dirty="0">
                <a:solidFill>
                  <a:schemeClr val="tx1"/>
                </a:solidFill>
              </a:rPr>
              <a:t>- Arrêt rassemblement et usage en groupe</a:t>
            </a:r>
          </a:p>
          <a:p>
            <a:pPr marL="180975" indent="-180975">
              <a:lnSpc>
                <a:spcPct val="80000"/>
              </a:lnSpc>
            </a:pPr>
            <a:r>
              <a:rPr lang="fr-FR" sz="2200" dirty="0">
                <a:solidFill>
                  <a:schemeClr val="tx1"/>
                </a:solidFill>
              </a:rPr>
              <a:t>- Maintien des services professionnels de l’école mais accès limité (confidentialité)  </a:t>
            </a:r>
            <a:endParaRPr lang="fr-CA" sz="22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563888" y="5013176"/>
            <a:ext cx="5400600" cy="14401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lnSpc>
                <a:spcPct val="80000"/>
              </a:lnSpc>
              <a:spcAft>
                <a:spcPts val="600"/>
              </a:spcAft>
            </a:pPr>
            <a:r>
              <a:rPr lang="fr-FR" sz="2300" dirty="0">
                <a:solidFill>
                  <a:schemeClr val="tx1"/>
                </a:solidFill>
              </a:rPr>
              <a:t>- Installations </a:t>
            </a:r>
            <a:r>
              <a:rPr lang="fr-FR" sz="2300" dirty="0" err="1">
                <a:solidFill>
                  <a:schemeClr val="tx1"/>
                </a:solidFill>
              </a:rPr>
              <a:t>extér</a:t>
            </a:r>
            <a:r>
              <a:rPr lang="fr-FR" sz="2300" dirty="0">
                <a:solidFill>
                  <a:schemeClr val="tx1"/>
                </a:solidFill>
              </a:rPr>
              <a:t>. de loisirs fermées  </a:t>
            </a:r>
          </a:p>
          <a:p>
            <a:pPr marL="180975" indent="-180975">
              <a:lnSpc>
                <a:spcPct val="80000"/>
              </a:lnSpc>
              <a:spcAft>
                <a:spcPts val="600"/>
              </a:spcAft>
            </a:pPr>
            <a:r>
              <a:rPr lang="fr-FR" sz="2300" dirty="0">
                <a:solidFill>
                  <a:schemeClr val="tx1"/>
                </a:solidFill>
              </a:rPr>
              <a:t>- Soutien limité des organismes </a:t>
            </a:r>
            <a:r>
              <a:rPr lang="fr-FR" sz="2300" dirty="0" err="1">
                <a:solidFill>
                  <a:schemeClr val="tx1"/>
                </a:solidFill>
              </a:rPr>
              <a:t>comm</a:t>
            </a:r>
            <a:r>
              <a:rPr lang="fr-FR" sz="2300" dirty="0">
                <a:solidFill>
                  <a:schemeClr val="tx1"/>
                </a:solidFill>
              </a:rPr>
              <a:t>.</a:t>
            </a:r>
          </a:p>
          <a:p>
            <a:pPr marL="180975" indent="-180975">
              <a:lnSpc>
                <a:spcPct val="80000"/>
              </a:lnSpc>
              <a:spcAft>
                <a:spcPts val="600"/>
              </a:spcAft>
            </a:pPr>
            <a:r>
              <a:rPr lang="fr-FR" sz="2300" dirty="0">
                <a:solidFill>
                  <a:schemeClr val="tx1"/>
                </a:solidFill>
              </a:rPr>
              <a:t>- Accès réduit des SPA (même offre légale  sauf vapotage, ↓↓offre illégale)</a:t>
            </a:r>
          </a:p>
        </p:txBody>
      </p:sp>
    </p:spTree>
    <p:extLst>
      <p:ext uri="{BB962C8B-B14F-4D97-AF65-F5344CB8AC3E}">
        <p14:creationId xmlns:p14="http://schemas.microsoft.com/office/powerpoint/2010/main" val="17926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862" y="620688"/>
            <a:ext cx="7940278" cy="2232248"/>
          </a:xfrm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2300" b="1" dirty="0"/>
              <a:t>STRESS </a:t>
            </a:r>
          </a:p>
          <a:p>
            <a:pPr marL="0" indent="0" algn="ctr">
              <a:buNone/>
            </a:pPr>
            <a:r>
              <a:rPr lang="fr-CA" sz="2300" b="1" dirty="0"/>
              <a:t>Bien-être/détresse psychologique </a:t>
            </a:r>
          </a:p>
          <a:p>
            <a:pPr marL="0" indent="0" algn="ctr">
              <a:buNone/>
            </a:pPr>
            <a:r>
              <a:rPr lang="fr-CA" sz="2300" b="1" dirty="0"/>
              <a:t>↓</a:t>
            </a:r>
          </a:p>
          <a:p>
            <a:pPr marL="0" indent="0" algn="ctr">
              <a:buNone/>
            </a:pPr>
            <a:r>
              <a:rPr lang="fr-CA" sz="2300" b="1" dirty="0"/>
              <a:t>Déterminant important </a:t>
            </a:r>
          </a:p>
          <a:p>
            <a:pPr marL="0" indent="0" algn="ctr">
              <a:buNone/>
            </a:pPr>
            <a:r>
              <a:rPr lang="fr-CA" sz="2300" b="1" dirty="0"/>
              <a:t>de la consommation de SPA </a:t>
            </a:r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lvl="1"/>
            <a:endParaRPr lang="fr-CA" sz="19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11B33E-476C-4B0A-BC5A-F2B8CB2FAB8E}"/>
              </a:ext>
            </a:extLst>
          </p:cNvPr>
          <p:cNvSpPr txBox="1"/>
          <p:nvPr/>
        </p:nvSpPr>
        <p:spPr>
          <a:xfrm>
            <a:off x="395536" y="3356992"/>
            <a:ext cx="81466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CA" sz="2300" b="1" dirty="0"/>
              <a:t>Tel jeunes et Ligne Parents </a:t>
            </a:r>
            <a:r>
              <a:rPr lang="fr-CA" sz="2300" dirty="0"/>
              <a:t>( sondage du 31-03 au 24-04-2020)</a:t>
            </a:r>
          </a:p>
          <a:p>
            <a:pPr marL="179388" indent="-179388">
              <a:spcAft>
                <a:spcPts val="1200"/>
              </a:spcAft>
            </a:pPr>
            <a:r>
              <a:rPr lang="fr-CA" sz="2300" dirty="0"/>
              <a:t>- Hausse des demandes d’aide de 30% (adaptation, conflits familiaux, détresse, problèmes plus graves de violence) </a:t>
            </a:r>
          </a:p>
          <a:p>
            <a:pPr marL="179388" indent="-179388">
              <a:buNone/>
            </a:pPr>
            <a:r>
              <a:rPr lang="fr-CA" sz="2300" dirty="0"/>
              <a:t>-  Appels liés à la santé psychologique sont passés de 40% à 50% </a:t>
            </a:r>
          </a:p>
          <a:p>
            <a:pPr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10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861" y="274638"/>
            <a:ext cx="8542139" cy="706437"/>
          </a:xfrm>
        </p:spPr>
        <p:txBody>
          <a:bodyPr>
            <a:normAutofit fontScale="90000"/>
          </a:bodyPr>
          <a:lstStyle/>
          <a:p>
            <a:r>
              <a:rPr lang="fr-CA" sz="2800" dirty="0"/>
              <a:t>Besoins des jeunes et des familles découlant de la pandémie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862" y="1196752"/>
            <a:ext cx="7940278" cy="223224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CA" sz="2300" dirty="0"/>
              <a:t>Besoins de base (loyer, alimentation, sécurité)</a:t>
            </a:r>
          </a:p>
          <a:p>
            <a:pPr>
              <a:spcAft>
                <a:spcPts val="1200"/>
              </a:spcAft>
            </a:pPr>
            <a:r>
              <a:rPr lang="fr-CA" sz="2300" dirty="0">
                <a:solidFill>
                  <a:srgbClr val="0070C0"/>
                </a:solidFill>
              </a:rPr>
              <a:t>Besoins psychosociaux</a:t>
            </a:r>
          </a:p>
          <a:p>
            <a:pPr>
              <a:spcAft>
                <a:spcPts val="1200"/>
              </a:spcAft>
            </a:pPr>
            <a:r>
              <a:rPr lang="fr-CA" sz="2300" dirty="0"/>
              <a:t>Besoins relatifs aux activités scolaires </a:t>
            </a:r>
          </a:p>
          <a:p>
            <a:pPr>
              <a:spcAft>
                <a:spcPts val="1200"/>
              </a:spcAft>
            </a:pPr>
            <a:r>
              <a:rPr lang="fr-CA" sz="2300" dirty="0"/>
              <a:t>Besoins d’informations sur la COVID 19</a:t>
            </a:r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marL="0" indent="0">
              <a:spcAft>
                <a:spcPts val="2400"/>
              </a:spcAft>
              <a:buNone/>
            </a:pPr>
            <a:endParaRPr lang="fr-CA" sz="2300" b="1" dirty="0"/>
          </a:p>
          <a:p>
            <a:pPr lvl="1"/>
            <a:endParaRPr lang="fr-CA" sz="1900" dirty="0"/>
          </a:p>
        </p:txBody>
      </p:sp>
    </p:spTree>
    <p:extLst>
      <p:ext uri="{BB962C8B-B14F-4D97-AF65-F5344CB8AC3E}">
        <p14:creationId xmlns:p14="http://schemas.microsoft.com/office/powerpoint/2010/main" val="30170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269163" cy="2304256"/>
          </a:xfrm>
        </p:spPr>
        <p:txBody>
          <a:bodyPr>
            <a:normAutofit/>
          </a:bodyPr>
          <a:lstStyle/>
          <a:p>
            <a:r>
              <a:rPr lang="en-CA" sz="3200" dirty="0"/>
              <a:t>Comment aider les </a:t>
            </a:r>
            <a:r>
              <a:rPr lang="fr-CA" sz="3200" dirty="0"/>
              <a:t>jeunes</a:t>
            </a:r>
            <a:r>
              <a:rPr lang="en-CA" sz="3200" dirty="0"/>
              <a:t> à traverser </a:t>
            </a:r>
            <a:r>
              <a:rPr lang="fr-CA" sz="3200" dirty="0"/>
              <a:t>cette</a:t>
            </a:r>
            <a:r>
              <a:rPr lang="en-CA" sz="3200" dirty="0"/>
              <a:t> </a:t>
            </a:r>
            <a:r>
              <a:rPr lang="fr-CA" sz="3200" dirty="0"/>
              <a:t>période</a:t>
            </a:r>
            <a:r>
              <a:rPr lang="en-CA" sz="3200" dirty="0"/>
              <a:t> de confinement </a:t>
            </a:r>
            <a:r>
              <a:rPr lang="fr-CA" sz="3200" dirty="0"/>
              <a:t>sans précédent  ?</a:t>
            </a:r>
            <a:br>
              <a:rPr lang="fr-CA" sz="3200" dirty="0"/>
            </a:b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23702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4CA7F62-2BE4-40DA-8CAF-6E2F4EE69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28428"/>
              </p:ext>
            </p:extLst>
          </p:nvPr>
        </p:nvGraphicFramePr>
        <p:xfrm>
          <a:off x="179512" y="1340768"/>
          <a:ext cx="8784976" cy="371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1586965049"/>
                    </a:ext>
                  </a:extLst>
                </a:gridCol>
              </a:tblGrid>
              <a:tr h="666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Services offerts par le programme</a:t>
                      </a:r>
                      <a:r>
                        <a:rPr lang="fr-CA" sz="21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 j</a:t>
                      </a:r>
                      <a:r>
                        <a:rPr lang="fr-CA" sz="2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eunesse des CIUSSS de Mtl (voir diapo)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36264"/>
                  </a:ext>
                </a:extLst>
              </a:tr>
              <a:tr h="10616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Site internet du MEES </a:t>
                      </a:r>
                      <a:endParaRPr lang="fr-CA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Feuillet </a:t>
                      </a: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Stress, anxiété et déprime associé à la maladie à coronavirus</a:t>
                      </a:r>
                      <a:r>
                        <a:rPr lang="fr-CA" sz="2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»</a:t>
                      </a:r>
                      <a:endParaRPr lang="fr-CA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29588"/>
                  </a:ext>
                </a:extLst>
              </a:tr>
              <a:tr h="19839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Centre de réadaptation en dépendance de Montréal (CRDM) </a:t>
                      </a:r>
                      <a:b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</a:b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de soutien aux proches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Site de l’Institut universitaire en dépendances</a:t>
                      </a:r>
                      <a:b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</a:br>
                      <a:r>
                        <a:rPr lang="fr-CA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Outils pour les consommateurs de SPA (jeunes adultes)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6207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B9027C0-9CF6-48B9-BBC2-DCDE2172CD54}"/>
              </a:ext>
            </a:extLst>
          </p:cNvPr>
          <p:cNvSpPr txBox="1">
            <a:spLocks/>
          </p:cNvSpPr>
          <p:nvPr/>
        </p:nvSpPr>
        <p:spPr>
          <a:xfrm>
            <a:off x="1609973" y="202283"/>
            <a:ext cx="6634435" cy="70643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dirty="0">
                <a:solidFill>
                  <a:schemeClr val="accent4">
                    <a:lumMod val="75000"/>
                  </a:schemeClr>
                </a:solidFill>
              </a:rPr>
              <a:t>Des outils pour répondre aux besoins des familles </a:t>
            </a:r>
          </a:p>
        </p:txBody>
      </p:sp>
    </p:spTree>
    <p:extLst>
      <p:ext uri="{BB962C8B-B14F-4D97-AF65-F5344CB8AC3E}">
        <p14:creationId xmlns:p14="http://schemas.microsoft.com/office/powerpoint/2010/main" val="9427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4CA7F62-2BE4-40DA-8CAF-6E2F4EE69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60220"/>
              </p:ext>
            </p:extLst>
          </p:nvPr>
        </p:nvGraphicFramePr>
        <p:xfrm>
          <a:off x="179512" y="908720"/>
          <a:ext cx="8784976" cy="50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1586965049"/>
                    </a:ext>
                  </a:extLst>
                </a:gridCol>
              </a:tblGrid>
              <a:tr h="5024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3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OPQ : Conseils aux ados pour traverser la crise de COVID-19 (OPQ)</a:t>
                      </a:r>
                      <a:endParaRPr lang="fr-CA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65945"/>
                  </a:ext>
                </a:extLst>
              </a:tr>
              <a:tr h="4337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IUD: Comment s’adapter à la quarantaine ?</a:t>
                      </a:r>
                      <a:endParaRPr lang="fr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26135"/>
                  </a:ext>
                </a:extLst>
              </a:tr>
              <a:tr h="6797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  <a:defRPr/>
                      </a:pPr>
                      <a:r>
                        <a:rPr lang="fr-FR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CHU Sainte-Justine : Trucs et astuces pour un confinement moins difficile à l’adolescence pendant la pandémie au COVID-19 </a:t>
                      </a:r>
                      <a:endParaRPr lang="fr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094833"/>
                  </a:ext>
                </a:extLst>
              </a:tr>
              <a:tr h="1426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  <a:defRPr/>
                      </a:pPr>
                      <a:endParaRPr lang="fr-FR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  <a:defRPr/>
                      </a:pPr>
                      <a:r>
                        <a:rPr lang="fr-FR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IUD:  Activités et divertissements (puzzles, activités phy., livres audio baladodiffusion, films, musées, etc. )</a:t>
                      </a:r>
                      <a:endParaRPr lang="fr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74599"/>
                  </a:ext>
                </a:extLst>
              </a:tr>
              <a:tr h="9286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  <a:defRPr/>
                      </a:pPr>
                      <a:r>
                        <a:rPr lang="fr-FR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MEES: Guide pour gérer le stress (10-12 ans)</a:t>
                      </a:r>
                      <a:endParaRPr lang="fr-CA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22869"/>
                  </a:ext>
                </a:extLst>
              </a:tr>
              <a:tr h="10281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ymbol" panose="05050102010706020507" pitchFamily="18" charset="2"/>
                        </a:rPr>
                        <a:t>Centre de réadaptation en dépendance de Montréal (CRDM):</a:t>
                      </a:r>
                    </a:p>
                    <a:p>
                      <a:pPr marL="449263" indent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fr-CA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pour les jeunes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3315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5B9027C0-9CF6-48B9-BBC2-DCDE2172CD54}"/>
              </a:ext>
            </a:extLst>
          </p:cNvPr>
          <p:cNvSpPr txBox="1">
            <a:spLocks/>
          </p:cNvSpPr>
          <p:nvPr/>
        </p:nvSpPr>
        <p:spPr>
          <a:xfrm>
            <a:off x="899593" y="202283"/>
            <a:ext cx="7632848" cy="7064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dirty="0">
                <a:solidFill>
                  <a:schemeClr val="accent4">
                    <a:lumMod val="50000"/>
                  </a:schemeClr>
                </a:solidFill>
              </a:rPr>
              <a:t>Des outils pour répondre aux besoins des jeunes </a:t>
            </a:r>
          </a:p>
        </p:txBody>
      </p:sp>
    </p:spTree>
    <p:extLst>
      <p:ext uri="{BB962C8B-B14F-4D97-AF65-F5344CB8AC3E}">
        <p14:creationId xmlns:p14="http://schemas.microsoft.com/office/powerpoint/2010/main" val="20891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50F8319-161D-42B4-92C0-A8E5DADB4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6"/>
          <a:stretch/>
        </p:blipFill>
        <p:spPr>
          <a:xfrm>
            <a:off x="4572000" y="332656"/>
            <a:ext cx="4392488" cy="6336704"/>
          </a:xfrm>
          <a:prstGeom prst="rect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5521570-3FF9-408F-A617-45E800401A6B}"/>
              </a:ext>
            </a:extLst>
          </p:cNvPr>
          <p:cNvSpPr txBox="1"/>
          <p:nvPr/>
        </p:nvSpPr>
        <p:spPr>
          <a:xfrm>
            <a:off x="179512" y="188640"/>
            <a:ext cx="4176464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300" dirty="0">
                <a:solidFill>
                  <a:srgbClr val="0070C0"/>
                </a:solidFill>
              </a:rPr>
              <a:t>Conseil aux ados pour traverser la crise de la COVID-19</a:t>
            </a:r>
            <a:endParaRPr lang="fr-CA" sz="2300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EC2FC9-7C15-4C76-9B7A-23EF8FB87E13}"/>
              </a:ext>
            </a:extLst>
          </p:cNvPr>
          <p:cNvSpPr txBox="1"/>
          <p:nvPr/>
        </p:nvSpPr>
        <p:spPr>
          <a:xfrm>
            <a:off x="179512" y="980728"/>
            <a:ext cx="4248472" cy="674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Je me sens nerveux, frustré, en colère, etc.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Je m’ennuie, je ne sais plus quoi faire de mes journées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J’en ai assez de ne pas voir mes amis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70C0"/>
                </a:solidFill>
              </a:rPr>
              <a:t>J’ai peur d’avoir à reprendre mon année scolaire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70C0"/>
                </a:solidFill>
              </a:rPr>
              <a:t>Je n’ai pas de motivation à faire mes travaux scolaires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Pourquoi je devrais suivre les directives de distanciation sociale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…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Et si rien ne marche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2000" dirty="0"/>
          </a:p>
          <a:p>
            <a:pPr>
              <a:lnSpc>
                <a:spcPct val="80000"/>
              </a:lnSpc>
            </a:pPr>
            <a:endParaRPr lang="fr-FR" sz="2000" dirty="0"/>
          </a:p>
          <a:p>
            <a:endParaRPr lang="fr-FR" sz="2300" dirty="0"/>
          </a:p>
          <a:p>
            <a:endParaRPr lang="fr-FR" sz="2300" dirty="0"/>
          </a:p>
          <a:p>
            <a:endParaRPr lang="fr-CA" sz="2300" dirty="0"/>
          </a:p>
        </p:txBody>
      </p:sp>
    </p:spTree>
    <p:extLst>
      <p:ext uri="{BB962C8B-B14F-4D97-AF65-F5344CB8AC3E}">
        <p14:creationId xmlns:p14="http://schemas.microsoft.com/office/powerpoint/2010/main" val="34555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C19739-A40D-4E9C-B855-29E73EA9A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1" b="1700"/>
          <a:stretch/>
        </p:blipFill>
        <p:spPr>
          <a:xfrm>
            <a:off x="3536095" y="260648"/>
            <a:ext cx="5428393" cy="34563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6B8E86-1EA6-402C-BAD5-BC7976C012B7}"/>
              </a:ext>
            </a:extLst>
          </p:cNvPr>
          <p:cNvSpPr txBox="1"/>
          <p:nvPr/>
        </p:nvSpPr>
        <p:spPr>
          <a:xfrm>
            <a:off x="251520" y="548680"/>
            <a:ext cx="32845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Exemples d’impacts en lien avec le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dirty="0"/>
              <a:t>Je trouve ça difficile la quarantaine…</a:t>
            </a:r>
          </a:p>
          <a:p>
            <a:pPr marL="360363" lvl="1"/>
            <a:r>
              <a:rPr lang="fr-FR" sz="2100" dirty="0"/>
              <a:t>Suggestions générales</a:t>
            </a:r>
          </a:p>
          <a:p>
            <a:pPr marL="360363" lvl="1"/>
            <a:endParaRPr lang="fr-FR" sz="2100" dirty="0"/>
          </a:p>
          <a:p>
            <a:pPr marL="246063" indent="-246063">
              <a:buFont typeface="Arial" panose="020B0604020202020204" pitchFamily="34" charset="0"/>
              <a:buChar char="•"/>
            </a:pPr>
            <a:r>
              <a:rPr lang="fr-FR" sz="2100" dirty="0"/>
              <a:t>Exemple de routine pour ados (horaire)</a:t>
            </a:r>
          </a:p>
          <a:p>
            <a:pPr marL="265113" lvl="1"/>
            <a:r>
              <a:rPr lang="fr-FR" sz="2100" dirty="0">
                <a:solidFill>
                  <a:srgbClr val="0070C0"/>
                </a:solidFill>
              </a:rPr>
              <a:t>Ma routine personnalisée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097FBF-7B11-4C49-BAA0-B4EC74F906B9}"/>
              </a:ext>
            </a:extLst>
          </p:cNvPr>
          <p:cNvSpPr txBox="1"/>
          <p:nvPr/>
        </p:nvSpPr>
        <p:spPr>
          <a:xfrm>
            <a:off x="251520" y="4109010"/>
            <a:ext cx="763284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Stratégies pour diminuer les symptômes anxieux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Stratégies pour diminuer les symptômes dépressifs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/>
              <a:t>Conseils pratiques pour les parents</a:t>
            </a:r>
            <a:endParaRPr lang="fr-CA" sz="2100" dirty="0"/>
          </a:p>
        </p:txBody>
      </p:sp>
    </p:spTree>
    <p:extLst>
      <p:ext uri="{BB962C8B-B14F-4D97-AF65-F5344CB8AC3E}">
        <p14:creationId xmlns:p14="http://schemas.microsoft.com/office/powerpoint/2010/main" val="2904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C6173BE-AFF4-4441-A296-7C41ED005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064" y="260648"/>
            <a:ext cx="3888432" cy="6480720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5B66FB-676B-44B8-8676-9D5A6EDCD8CB}"/>
              </a:ext>
            </a:extLst>
          </p:cNvPr>
          <p:cNvSpPr txBox="1"/>
          <p:nvPr/>
        </p:nvSpPr>
        <p:spPr>
          <a:xfrm>
            <a:off x="251520" y="404664"/>
            <a:ext cx="4752528" cy="94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300" dirty="0">
                <a:solidFill>
                  <a:srgbClr val="0070C0"/>
                </a:solidFill>
              </a:rPr>
              <a:t>Trucs et astuces pour un confinement moins difficile à l’adolescence pendant la pandémie de COVID-19 </a:t>
            </a:r>
            <a:endParaRPr lang="fr-CA" sz="2300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7D8EAF-50DD-4D34-8C60-CEE4DD2C8A76}"/>
              </a:ext>
            </a:extLst>
          </p:cNvPr>
          <p:cNvSpPr txBox="1"/>
          <p:nvPr/>
        </p:nvSpPr>
        <p:spPr>
          <a:xfrm>
            <a:off x="467544" y="1484784"/>
            <a:ext cx="4176464" cy="623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S’informer pour comprendre sans trop se stresser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Moyens pour s’adapter quand tout change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70C0"/>
                </a:solidFill>
              </a:rPr>
              <a:t>L’amour au temps du COVID-19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Les relations avec les parents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Je m’ennuie de mes amis… comment s’occuper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Conseils pour l’hygiène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Exercice physique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>
                <a:solidFill>
                  <a:srgbClr val="0070C0"/>
                </a:solidFill>
              </a:rPr>
              <a:t>Les drogues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Conseils pour les parents d’ados</a:t>
            </a:r>
          </a:p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100" dirty="0"/>
              <a:t>Ressources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FR" sz="2100" dirty="0"/>
          </a:p>
          <a:p>
            <a:endParaRPr lang="fr-FR" dirty="0"/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23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800" dirty="0"/>
              <a:t>Conclusion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1861" y="1125537"/>
            <a:ext cx="8290619" cy="4535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300" dirty="0"/>
              <a:t>En raison de la pandémie, il faut être particulièrement attentif aux signes de stress qui pourraient conduire à une plus grande consommation de SPA.</a:t>
            </a:r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r>
              <a:rPr lang="fr-CA" sz="2300" dirty="0"/>
              <a:t>Les jeunes de milieux défavorisés, ceux qui ont des difficultés ou des besoins particuliers subiront un plus grand impact des effets de la pandémie.</a:t>
            </a:r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r>
              <a:rPr lang="fr-CA" sz="2300" dirty="0"/>
              <a:t>Beaucoup d’outils ont été développés. Ils peuvent être utiles pour les jeunes et les familles. </a:t>
            </a:r>
          </a:p>
        </p:txBody>
      </p:sp>
    </p:spTree>
    <p:extLst>
      <p:ext uri="{BB962C8B-B14F-4D97-AF65-F5344CB8AC3E}">
        <p14:creationId xmlns:p14="http://schemas.microsoft.com/office/powerpoint/2010/main" val="29926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Objectif</a:t>
            </a:r>
            <a:endParaRPr lang="fr-CA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Discuter des besoins des jeunes et de ceux de leur famille découlant de la pandémie et examiner quelques ressources pour y répondre.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0139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6BBFD5C-AADC-4ACD-A0E5-66F3D2B55EE6}"/>
              </a:ext>
            </a:extLst>
          </p:cNvPr>
          <p:cNvSpPr txBox="1"/>
          <p:nvPr/>
        </p:nvSpPr>
        <p:spPr>
          <a:xfrm>
            <a:off x="2051720" y="436510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3"/>
              </a:rPr>
              <a:t>monique.lalonde.ccsmtl@ssss.gouv.qc.ca</a:t>
            </a:r>
            <a:endParaRPr lang="fr-FR" sz="2400" dirty="0"/>
          </a:p>
          <a:p>
            <a:r>
              <a:rPr lang="fr-FR" sz="2400" dirty="0"/>
              <a:t>514-518-2400 poste 3526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221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Plan</a:t>
            </a:r>
            <a:r>
              <a:rPr lang="fr-FR" dirty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fr-FR" sz="2400" dirty="0"/>
              <a:t>Combien de jeunes consomment des SPA (tabac, alcool, drogues) ?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fr-FR" sz="2400" dirty="0"/>
              <a:t>Quels sont les effets possibles de la pandémie sur les facteurs de risque et de protection liés à la consommation de SPA ?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CA" sz="2400" dirty="0"/>
              <a:t>Comment aider les </a:t>
            </a:r>
            <a:r>
              <a:rPr lang="fr-CA" sz="2400" dirty="0"/>
              <a:t>jeunes et les familles pour prévenir une augmentation possible de la consommation de SPA ?</a:t>
            </a:r>
          </a:p>
        </p:txBody>
      </p:sp>
    </p:spTree>
    <p:extLst>
      <p:ext uri="{BB962C8B-B14F-4D97-AF65-F5344CB8AC3E}">
        <p14:creationId xmlns:p14="http://schemas.microsoft.com/office/powerpoint/2010/main" val="17608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247007"/>
            <a:ext cx="7560840" cy="1470025"/>
          </a:xfrm>
        </p:spPr>
        <p:txBody>
          <a:bodyPr>
            <a:normAutofit/>
          </a:bodyPr>
          <a:lstStyle/>
          <a:p>
            <a:r>
              <a:rPr lang="fr-FR" sz="2800" dirty="0"/>
              <a:t>combien de jeunes montréalais</a:t>
            </a:r>
            <a:br>
              <a:rPr lang="fr-FR" sz="2800" dirty="0"/>
            </a:br>
            <a:r>
              <a:rPr lang="fr-FR" sz="2800" dirty="0"/>
              <a:t>consomment des spa ?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668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CF4CC0-123D-4522-A0C7-5404A4C4EBB3}"/>
              </a:ext>
            </a:extLst>
          </p:cNvPr>
          <p:cNvSpPr txBox="1"/>
          <p:nvPr/>
        </p:nvSpPr>
        <p:spPr>
          <a:xfrm>
            <a:off x="0" y="384285"/>
            <a:ext cx="9144000" cy="74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A" sz="2600" b="1" dirty="0"/>
              <a:t>Répartition des élèves du secondaire </a:t>
            </a:r>
          </a:p>
          <a:p>
            <a:pPr algn="ctr">
              <a:lnSpc>
                <a:spcPct val="80000"/>
              </a:lnSpc>
            </a:pPr>
            <a:r>
              <a:rPr lang="fr-CA" sz="2600" b="1" dirty="0"/>
              <a:t>selon le statut de fumeur,  2</a:t>
            </a:r>
            <a:r>
              <a:rPr lang="fr-CA" sz="2600" b="1" baseline="30000" dirty="0"/>
              <a:t>e</a:t>
            </a:r>
            <a:r>
              <a:rPr lang="fr-CA" sz="2600" b="1" dirty="0"/>
              <a:t> cycle, Montréal, 2016-2017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6C42B5A7-8205-45E3-BBA3-ABFC451F1C0C}"/>
              </a:ext>
            </a:extLst>
          </p:cNvPr>
          <p:cNvSpPr txBox="1"/>
          <p:nvPr/>
        </p:nvSpPr>
        <p:spPr>
          <a:xfrm>
            <a:off x="972245" y="6042976"/>
            <a:ext cx="5904011" cy="41036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Source : Enquête québécoise sur la santé des jeunes du secondaire (EQSJS), 2016-2017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40B248AA-1D65-4A5B-B431-82D649023EBF}"/>
              </a:ext>
            </a:extLst>
          </p:cNvPr>
          <p:cNvGraphicFramePr>
            <a:graphicFrameLocks/>
          </p:cNvGraphicFramePr>
          <p:nvPr/>
        </p:nvGraphicFramePr>
        <p:xfrm>
          <a:off x="971600" y="1556792"/>
          <a:ext cx="367846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71F2D3F5-EC43-4C43-A2AE-4730E82D35D8}"/>
              </a:ext>
            </a:extLst>
          </p:cNvPr>
          <p:cNvGraphicFramePr>
            <a:graphicFrameLocks/>
          </p:cNvGraphicFramePr>
          <p:nvPr/>
        </p:nvGraphicFramePr>
        <p:xfrm>
          <a:off x="4999408" y="1484784"/>
          <a:ext cx="3533032" cy="328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606974A-88F7-47E3-8745-4AE99DADC84B}"/>
              </a:ext>
            </a:extLst>
          </p:cNvPr>
          <p:cNvSpPr txBox="1"/>
          <p:nvPr/>
        </p:nvSpPr>
        <p:spPr>
          <a:xfrm>
            <a:off x="1043608" y="1383159"/>
            <a:ext cx="306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Cigarette à combustion</a:t>
            </a:r>
            <a:endParaRPr lang="fr-CA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C883F5-36D0-463E-BF3D-B7D74254B7DB}"/>
              </a:ext>
            </a:extLst>
          </p:cNvPr>
          <p:cNvSpPr txBox="1"/>
          <p:nvPr/>
        </p:nvSpPr>
        <p:spPr>
          <a:xfrm>
            <a:off x="5148064" y="1340768"/>
            <a:ext cx="327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Cigarette électronique</a:t>
            </a:r>
            <a:endParaRPr lang="fr-CA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1303EC-F6AE-47BC-B747-4597312B204A}"/>
              </a:ext>
            </a:extLst>
          </p:cNvPr>
          <p:cNvSpPr txBox="1"/>
          <p:nvPr/>
        </p:nvSpPr>
        <p:spPr>
          <a:xfrm>
            <a:off x="1187625" y="4869160"/>
            <a:ext cx="6768752" cy="615874"/>
          </a:xfrm>
          <a:prstGeom prst="rect">
            <a:avLst/>
          </a:prstGeom>
          <a:noFill/>
          <a:ln cmpd="dbl"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A" sz="1500" dirty="0"/>
              <a:t> </a:t>
            </a:r>
            <a:r>
              <a:rPr lang="fr-C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Proportion totale (cycle 1 et 2)</a:t>
            </a:r>
          </a:p>
          <a:p>
            <a:pPr algn="ctr">
              <a:lnSpc>
                <a:spcPct val="80000"/>
              </a:lnSpc>
            </a:pPr>
            <a:r>
              <a:rPr lang="fr-C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fr-CA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Cig</a:t>
            </a:r>
            <a:r>
              <a:rPr lang="fr-C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à combustion: 7%   </a:t>
            </a:r>
            <a:r>
              <a:rPr lang="fr-CA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Cig</a:t>
            </a:r>
            <a:r>
              <a:rPr lang="fr-C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CA" sz="2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élect</a:t>
            </a:r>
            <a:r>
              <a:rPr lang="fr-CA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.: 23 %</a:t>
            </a:r>
          </a:p>
        </p:txBody>
      </p:sp>
    </p:spTree>
    <p:extLst>
      <p:ext uri="{BB962C8B-B14F-4D97-AF65-F5344CB8AC3E}">
        <p14:creationId xmlns:p14="http://schemas.microsoft.com/office/powerpoint/2010/main" val="34934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A8C0F59-AEC5-453E-835F-433F17FF3A0E}"/>
              </a:ext>
            </a:extLst>
          </p:cNvPr>
          <p:cNvGraphicFramePr>
            <a:graphicFrameLocks/>
          </p:cNvGraphicFramePr>
          <p:nvPr/>
        </p:nvGraphicFramePr>
        <p:xfrm>
          <a:off x="168139" y="1639262"/>
          <a:ext cx="5555989" cy="308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201B3D4-33E0-4CD2-97C2-082A24D6A59E}"/>
              </a:ext>
            </a:extLst>
          </p:cNvPr>
          <p:cNvGraphicFramePr>
            <a:graphicFrameLocks/>
          </p:cNvGraphicFramePr>
          <p:nvPr/>
        </p:nvGraphicFramePr>
        <p:xfrm>
          <a:off x="5458683" y="1665365"/>
          <a:ext cx="3516444" cy="341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60F42DB-40AB-4952-ADBB-3921A4BE95FB}"/>
              </a:ext>
            </a:extLst>
          </p:cNvPr>
          <p:cNvSpPr txBox="1"/>
          <p:nvPr/>
        </p:nvSpPr>
        <p:spPr>
          <a:xfrm>
            <a:off x="0" y="116632"/>
            <a:ext cx="9144000" cy="106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A" sz="2600" b="1" dirty="0"/>
              <a:t>Répartition des élèves du secondaire </a:t>
            </a:r>
          </a:p>
          <a:p>
            <a:pPr algn="ctr">
              <a:lnSpc>
                <a:spcPct val="80000"/>
              </a:lnSpc>
            </a:pPr>
            <a:r>
              <a:rPr lang="fr-CA" sz="2600" b="1" dirty="0"/>
              <a:t>selon la fréquence de consommation de cannabis</a:t>
            </a:r>
          </a:p>
          <a:p>
            <a:pPr algn="ctr">
              <a:lnSpc>
                <a:spcPct val="80000"/>
              </a:lnSpc>
            </a:pPr>
            <a:r>
              <a:rPr lang="fr-CA" sz="2600" b="1" dirty="0"/>
              <a:t>dans la dernière année, 1</a:t>
            </a:r>
            <a:r>
              <a:rPr lang="fr-CA" sz="2600" b="1" baseline="30000" dirty="0"/>
              <a:t>e</a:t>
            </a:r>
            <a:r>
              <a:rPr lang="fr-CA" sz="2600" b="1" dirty="0"/>
              <a:t> et 2</a:t>
            </a:r>
            <a:r>
              <a:rPr lang="fr-CA" sz="2600" b="1" baseline="30000" dirty="0"/>
              <a:t>e</a:t>
            </a:r>
            <a:r>
              <a:rPr lang="fr-CA" sz="2600" b="1" dirty="0"/>
              <a:t> cycle, Montréal, 2016-2017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A06884B4-2BF7-4641-98D1-E1507AB4113C}"/>
              </a:ext>
            </a:extLst>
          </p:cNvPr>
          <p:cNvSpPr txBox="1"/>
          <p:nvPr/>
        </p:nvSpPr>
        <p:spPr>
          <a:xfrm>
            <a:off x="1032235" y="6021288"/>
            <a:ext cx="5051933" cy="43347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Source : Enquête québécoise sur la santé des jeunes du secondaire (EQSJS), 2016-2017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162B0FA3-9EE4-435F-B6C4-862D06DB7883}"/>
              </a:ext>
            </a:extLst>
          </p:cNvPr>
          <p:cNvSpPr txBox="1"/>
          <p:nvPr/>
        </p:nvSpPr>
        <p:spPr>
          <a:xfrm>
            <a:off x="2627784" y="4963815"/>
            <a:ext cx="4135918" cy="769441"/>
          </a:xfrm>
          <a:prstGeom prst="rect">
            <a:avLst/>
          </a:prstGeom>
          <a:noFill/>
          <a:ln cmpd="dbl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500" dirty="0"/>
              <a:t> 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</a:rPr>
              <a:t>Proportion totale (cycle 1 et 2)</a:t>
            </a:r>
          </a:p>
          <a:p>
            <a:pPr algn="ctr"/>
            <a:r>
              <a:rPr lang="fr-CA" sz="2200" dirty="0">
                <a:solidFill>
                  <a:schemeClr val="tx2">
                    <a:lumMod val="50000"/>
                  </a:schemeClr>
                </a:solidFill>
              </a:rPr>
              <a:t> 14%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03B616-C9E8-4B6D-A82F-2F6F9B12069A}"/>
              </a:ext>
            </a:extLst>
          </p:cNvPr>
          <p:cNvSpPr txBox="1"/>
          <p:nvPr/>
        </p:nvSpPr>
        <p:spPr>
          <a:xfrm>
            <a:off x="1691680" y="1196752"/>
            <a:ext cx="1145872" cy="446276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300" dirty="0"/>
              <a:t>1</a:t>
            </a:r>
            <a:r>
              <a:rPr lang="fr-FR" sz="2300" baseline="30000" dirty="0"/>
              <a:t>e</a:t>
            </a:r>
            <a:r>
              <a:rPr lang="fr-FR" sz="2300" dirty="0"/>
              <a:t> cycle</a:t>
            </a:r>
            <a:endParaRPr lang="fr-CA" sz="2300" dirty="0"/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E298FF4D-A148-4412-92EC-074AE24B3607}"/>
              </a:ext>
            </a:extLst>
          </p:cNvPr>
          <p:cNvSpPr txBox="1"/>
          <p:nvPr/>
        </p:nvSpPr>
        <p:spPr>
          <a:xfrm>
            <a:off x="6594479" y="1254532"/>
            <a:ext cx="1145873" cy="446276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baseline="30000" dirty="0"/>
              <a:t> </a:t>
            </a:r>
            <a:r>
              <a:rPr lang="fr-FR" sz="2300" dirty="0"/>
              <a:t>2</a:t>
            </a:r>
            <a:r>
              <a:rPr lang="fr-FR" sz="2300" baseline="30000" dirty="0"/>
              <a:t>e</a:t>
            </a:r>
            <a:r>
              <a:rPr lang="fr-FR" sz="2300" dirty="0"/>
              <a:t>cycle</a:t>
            </a:r>
            <a:endParaRPr lang="fr-CA" sz="2300" dirty="0"/>
          </a:p>
        </p:txBody>
      </p:sp>
    </p:spTree>
    <p:extLst>
      <p:ext uri="{BB962C8B-B14F-4D97-AF65-F5344CB8AC3E}">
        <p14:creationId xmlns:p14="http://schemas.microsoft.com/office/powerpoint/2010/main" val="4754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CF4CC0-123D-4522-A0C7-5404A4C4EBB3}"/>
              </a:ext>
            </a:extLst>
          </p:cNvPr>
          <p:cNvSpPr txBox="1"/>
          <p:nvPr/>
        </p:nvSpPr>
        <p:spPr>
          <a:xfrm>
            <a:off x="0" y="188640"/>
            <a:ext cx="9144000" cy="10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A" sz="2600" b="1" dirty="0"/>
              <a:t>Répartition des élèves du secondaire</a:t>
            </a:r>
          </a:p>
          <a:p>
            <a:pPr algn="ctr">
              <a:lnSpc>
                <a:spcPct val="80000"/>
              </a:lnSpc>
            </a:pPr>
            <a:r>
              <a:rPr lang="fr-CA" sz="2600" b="1" dirty="0"/>
              <a:t> selon la fréquence de consommation d’alcool </a:t>
            </a:r>
          </a:p>
          <a:p>
            <a:pPr algn="ctr">
              <a:lnSpc>
                <a:spcPct val="80000"/>
              </a:lnSpc>
            </a:pPr>
            <a:r>
              <a:rPr lang="fr-CA" sz="2600" b="1" dirty="0"/>
              <a:t>dans la dernière année, 1</a:t>
            </a:r>
            <a:r>
              <a:rPr lang="fr-CA" sz="2600" b="1" baseline="30000" dirty="0"/>
              <a:t>e</a:t>
            </a:r>
            <a:r>
              <a:rPr lang="fr-CA" sz="2600" b="1" dirty="0"/>
              <a:t> et 2</a:t>
            </a:r>
            <a:r>
              <a:rPr lang="fr-CA" sz="2600" b="1" baseline="30000" dirty="0"/>
              <a:t>e</a:t>
            </a:r>
            <a:r>
              <a:rPr lang="fr-CA" sz="2600" b="1" dirty="0"/>
              <a:t> cycle, Montréal, 2016-2017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6C42B5A7-8205-45E3-BBA3-ABFC451F1C0C}"/>
              </a:ext>
            </a:extLst>
          </p:cNvPr>
          <p:cNvSpPr txBox="1"/>
          <p:nvPr/>
        </p:nvSpPr>
        <p:spPr>
          <a:xfrm>
            <a:off x="611559" y="6114984"/>
            <a:ext cx="5760641" cy="41036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Source : Enquête québécoise sur la santé des jeunes du secondaire (EQSJS), 2016-2017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9A8C8C-00CA-46A8-9D87-EF8052E0620A}"/>
              </a:ext>
            </a:extLst>
          </p:cNvPr>
          <p:cNvSpPr txBox="1"/>
          <p:nvPr/>
        </p:nvSpPr>
        <p:spPr>
          <a:xfrm>
            <a:off x="2771800" y="5013176"/>
            <a:ext cx="3960441" cy="640816"/>
          </a:xfrm>
          <a:prstGeom prst="rect">
            <a:avLst/>
          </a:prstGeom>
          <a:noFill/>
          <a:ln cmpd="dbl"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A" sz="1500" dirty="0"/>
              <a:t> </a:t>
            </a: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Proportion totale (cycle 1 et 2)</a:t>
            </a:r>
          </a:p>
          <a:p>
            <a:pPr algn="ctr">
              <a:lnSpc>
                <a:spcPct val="80000"/>
              </a:lnSpc>
            </a:pPr>
            <a:r>
              <a:rPr lang="fr-C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41%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4FD4073-9F24-4F68-AA48-14E5ACDF5812}"/>
              </a:ext>
            </a:extLst>
          </p:cNvPr>
          <p:cNvGraphicFramePr>
            <a:graphicFrameLocks/>
          </p:cNvGraphicFramePr>
          <p:nvPr/>
        </p:nvGraphicFramePr>
        <p:xfrm>
          <a:off x="323528" y="1628800"/>
          <a:ext cx="5256584" cy="304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74324A9B-56CF-4AEF-898A-205F8DF9E55A}"/>
              </a:ext>
            </a:extLst>
          </p:cNvPr>
          <p:cNvGraphicFramePr>
            <a:graphicFrameLocks/>
          </p:cNvGraphicFramePr>
          <p:nvPr/>
        </p:nvGraphicFramePr>
        <p:xfrm>
          <a:off x="5220072" y="1412776"/>
          <a:ext cx="3350692" cy="363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1">
            <a:extLst>
              <a:ext uri="{FF2B5EF4-FFF2-40B4-BE49-F238E27FC236}">
                <a16:creationId xmlns:a16="http://schemas.microsoft.com/office/drawing/2014/main" id="{6D544D1C-C371-4334-9508-6C72155F2737}"/>
              </a:ext>
            </a:extLst>
          </p:cNvPr>
          <p:cNvSpPr txBox="1"/>
          <p:nvPr/>
        </p:nvSpPr>
        <p:spPr>
          <a:xfrm>
            <a:off x="1187624" y="1484784"/>
            <a:ext cx="1145872" cy="446276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dirty="0"/>
              <a:t>1</a:t>
            </a:r>
            <a:r>
              <a:rPr lang="fr-FR" sz="2300" baseline="30000" dirty="0"/>
              <a:t>e</a:t>
            </a:r>
            <a:r>
              <a:rPr lang="fr-FR" sz="2300" dirty="0"/>
              <a:t> cycle</a:t>
            </a:r>
            <a:endParaRPr lang="fr-CA" sz="2300" dirty="0"/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E939478D-C036-4640-8485-0FEB6823EEA3}"/>
              </a:ext>
            </a:extLst>
          </p:cNvPr>
          <p:cNvSpPr txBox="1"/>
          <p:nvPr/>
        </p:nvSpPr>
        <p:spPr>
          <a:xfrm>
            <a:off x="6666488" y="1484784"/>
            <a:ext cx="1145872" cy="446276"/>
          </a:xfrm>
          <a:prstGeom prst="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dirty="0"/>
              <a:t>2</a:t>
            </a:r>
            <a:r>
              <a:rPr lang="fr-FR" sz="2300" baseline="30000" dirty="0"/>
              <a:t>e</a:t>
            </a:r>
            <a:r>
              <a:rPr lang="fr-FR" sz="2300" dirty="0"/>
              <a:t> cycle</a:t>
            </a:r>
            <a:endParaRPr lang="fr-CA" sz="2300" dirty="0"/>
          </a:p>
        </p:txBody>
      </p:sp>
    </p:spTree>
    <p:extLst>
      <p:ext uri="{BB962C8B-B14F-4D97-AF65-F5344CB8AC3E}">
        <p14:creationId xmlns:p14="http://schemas.microsoft.com/office/powerpoint/2010/main" val="577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Ce que les données montrent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7" y="1052736"/>
            <a:ext cx="8496944" cy="4680520"/>
          </a:xfrm>
        </p:spPr>
        <p:txBody>
          <a:bodyPr>
            <a:normAutofit fontScale="92500" lnSpcReduction="20000"/>
          </a:bodyPr>
          <a:lstStyle/>
          <a:p>
            <a:r>
              <a:rPr lang="fr-CA" sz="2500" dirty="0"/>
              <a:t>Au secondaire, la grande majorité des jeunes n’ont pas de problèmes de consommation de SPA.   </a:t>
            </a:r>
          </a:p>
          <a:p>
            <a:endParaRPr lang="fr-CA" sz="2500" dirty="0"/>
          </a:p>
          <a:p>
            <a:r>
              <a:rPr lang="fr-CA" sz="2500" dirty="0"/>
              <a:t>La consommation problématique d’alcool et de drogues est mesurée par l’indice DEP-ADO *. Environ 2 % des jeunes présentent un problème en émergence (feu jaune) et environ 2% un feu rouge. </a:t>
            </a:r>
          </a:p>
          <a:p>
            <a:endParaRPr lang="fr-CA" sz="2500" dirty="0"/>
          </a:p>
          <a:p>
            <a:r>
              <a:rPr lang="fr-CA" sz="2500" dirty="0"/>
              <a:t>Des efforts particuliers sont à déployer auprès de ces élèves.</a:t>
            </a:r>
          </a:p>
          <a:p>
            <a:endParaRPr lang="fr-CA" sz="2500" dirty="0"/>
          </a:p>
          <a:p>
            <a:r>
              <a:rPr lang="fr-CA" sz="2500" dirty="0"/>
              <a:t>Les jeunes adultes de 18-24 ans sont proportionnellement les plus nombreux à consommer des SPA.</a:t>
            </a:r>
          </a:p>
          <a:p>
            <a:endParaRPr lang="fr-CA" sz="2500" dirty="0"/>
          </a:p>
          <a:p>
            <a:r>
              <a:rPr lang="fr-CA" sz="2500" dirty="0"/>
              <a:t>Depuis le début des années 2000, on observe une baisse progressive de l’usage des SPA tant chez les 12-17 ans que chez  les 18-24 ans.</a:t>
            </a:r>
          </a:p>
          <a:p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300" dirty="0"/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263088-3E98-4EA7-86EF-3CC50A4A6D42}"/>
              </a:ext>
            </a:extLst>
          </p:cNvPr>
          <p:cNvSpPr txBox="1"/>
          <p:nvPr/>
        </p:nvSpPr>
        <p:spPr>
          <a:xfrm>
            <a:off x="395536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Adapté pour l’EQSJS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952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274838"/>
            <a:ext cx="77768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</a:rPr>
              <a:t>Quels sont les effets possibles de la pandémie sur les facteurs de risque et de protection liés à la consommation de SPA ?</a:t>
            </a:r>
            <a:endParaRPr lang="fr-CA" sz="2800" b="1" cap="all" dirty="0">
              <a:solidFill>
                <a:prstClr val="white"/>
              </a:solidFill>
              <a:ea typeface="+mj-ea"/>
              <a:cs typeface="+mj-cs"/>
            </a:endParaRPr>
          </a:p>
          <a:p>
            <a:endParaRPr lang="fr-CA" sz="2800" b="1" cap="all" dirty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62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odeleA">
  <a:themeElements>
    <a:clrScheme name="couleurs CIUSSS Centre-Sud">
      <a:dk1>
        <a:srgbClr val="2D2926"/>
      </a:dk1>
      <a:lt1>
        <a:sysClr val="window" lastClr="FFFFFF"/>
      </a:lt1>
      <a:dk2>
        <a:srgbClr val="919D9D"/>
      </a:dk2>
      <a:lt2>
        <a:srgbClr val="FFFFFF"/>
      </a:lt2>
      <a:accent1>
        <a:srgbClr val="FF5C39"/>
      </a:accent1>
      <a:accent2>
        <a:srgbClr val="F8951D"/>
      </a:accent2>
      <a:accent3>
        <a:srgbClr val="FFBF3F"/>
      </a:accent3>
      <a:accent4>
        <a:srgbClr val="00AEC7"/>
      </a:accent4>
      <a:accent5>
        <a:srgbClr val="6BBBAE"/>
      </a:accent5>
      <a:accent6>
        <a:srgbClr val="6CC24A"/>
      </a:accent6>
      <a:hlink>
        <a:srgbClr val="003399"/>
      </a:hlink>
      <a:folHlink>
        <a:srgbClr val="3B3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ModeleA</Template>
  <TotalTime>45959</TotalTime>
  <Words>2970</Words>
  <Application>Microsoft Office PowerPoint</Application>
  <PresentationFormat>Affichage à l'écran (4:3)</PresentationFormat>
  <Paragraphs>369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ModeleA</vt:lpstr>
      <vt:lpstr>Réflexion sur la consommation de substances psychoactiveS (SPA)  dans le contexte de la pandémie</vt:lpstr>
      <vt:lpstr>Objectif</vt:lpstr>
      <vt:lpstr>Plan </vt:lpstr>
      <vt:lpstr>combien de jeunes montréalais consomment des spa ?</vt:lpstr>
      <vt:lpstr>Présentation PowerPoint</vt:lpstr>
      <vt:lpstr>Présentation PowerPoint</vt:lpstr>
      <vt:lpstr>Présentation PowerPoint</vt:lpstr>
      <vt:lpstr>Ce que les données montrent  </vt:lpstr>
      <vt:lpstr>Présentation PowerPoint</vt:lpstr>
      <vt:lpstr>Effets de la pandémie en lien avec les SPA</vt:lpstr>
      <vt:lpstr>Présentation PowerPoint</vt:lpstr>
      <vt:lpstr>Besoins des jeunes et des familles découlant de la pandémie </vt:lpstr>
      <vt:lpstr>Comment aider les jeunes à traverser cette période de confinement sans précédent 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 </vt:lpstr>
      <vt:lpstr>Présentation PowerPoint</vt:lpstr>
    </vt:vector>
  </TitlesOfParts>
  <Company>DSPM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Marie-Noel.Plante</dc:creator>
  <cp:lastModifiedBy>Christine Demers</cp:lastModifiedBy>
  <cp:revision>487</cp:revision>
  <cp:lastPrinted>2020-04-29T15:47:28Z</cp:lastPrinted>
  <dcterms:created xsi:type="dcterms:W3CDTF">2019-02-27T12:03:50Z</dcterms:created>
  <dcterms:modified xsi:type="dcterms:W3CDTF">2020-04-30T16:23:57Z</dcterms:modified>
</cp:coreProperties>
</file>